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0" i="0">
                <a:solidFill>
                  <a:srgbClr val="1A1A1A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rgbClr val="1A1A1A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rgbClr val="1A1A1A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rgbClr val="1A1A1A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120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05449" y="2637488"/>
            <a:ext cx="4340225" cy="1003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0" i="0">
                <a:solidFill>
                  <a:srgbClr val="1A1A1A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g"/><Relationship Id="rId4" Type="http://schemas.openxmlformats.org/officeDocument/2006/relationships/hyperlink" Target="https://drive.google.com/file/d/1ZJjPC7Kp4a4jEDYDPl8eODIRwCAD1xiJ/view?usp=sharing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4.jpg"/><Relationship Id="rId7" Type="http://schemas.openxmlformats.org/officeDocument/2006/relationships/image" Target="../media/image25.jpg"/><Relationship Id="rId8" Type="http://schemas.openxmlformats.org/officeDocument/2006/relationships/image" Target="../media/image2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jpg"/><Relationship Id="rId4" Type="http://schemas.openxmlformats.org/officeDocument/2006/relationships/hyperlink" Target="https://drive.google.com/drive/folders/1OfJPO6VsX26zB85h-IO-MzUaloDRoO5L?usp=sharing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30.jpg"/><Relationship Id="rId7" Type="http://schemas.openxmlformats.org/officeDocument/2006/relationships/image" Target="../media/image31.jpg"/><Relationship Id="rId8" Type="http://schemas.openxmlformats.org/officeDocument/2006/relationships/image" Target="../media/image32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7433" y="0"/>
            <a:ext cx="8384557" cy="271779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2459104"/>
            <a:ext cx="5447665" cy="7825740"/>
            <a:chOff x="0" y="2459104"/>
            <a:chExt cx="5447665" cy="782574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318905"/>
              <a:ext cx="5447563" cy="496569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149704" y="2459104"/>
              <a:ext cx="48895" cy="4711700"/>
            </a:xfrm>
            <a:custGeom>
              <a:avLst/>
              <a:gdLst/>
              <a:ahLst/>
              <a:cxnLst/>
              <a:rect l="l" t="t" r="r" b="b"/>
              <a:pathLst>
                <a:path w="48894" h="4711700">
                  <a:moveTo>
                    <a:pt x="48500" y="4711699"/>
                  </a:moveTo>
                  <a:lnTo>
                    <a:pt x="0" y="4711699"/>
                  </a:lnTo>
                  <a:lnTo>
                    <a:pt x="0" y="0"/>
                  </a:lnTo>
                  <a:lnTo>
                    <a:pt x="48500" y="0"/>
                  </a:lnTo>
                  <a:lnTo>
                    <a:pt x="48500" y="4711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97997" y="0"/>
            <a:ext cx="7690002" cy="102869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7007" y="2371344"/>
            <a:ext cx="8107679" cy="3617975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3034628" y="8714136"/>
            <a:ext cx="714946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204">
                <a:solidFill>
                  <a:srgbClr val="FFFFFF"/>
                </a:solidFill>
                <a:latin typeface="Arial MT"/>
                <a:cs typeface="Arial MT"/>
              </a:rPr>
              <a:t>Submitted</a:t>
            </a:r>
            <a:r>
              <a:rPr dirty="0" sz="34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400" spc="190">
                <a:solidFill>
                  <a:srgbClr val="FFFFFF"/>
                </a:solidFill>
                <a:latin typeface="Arial MT"/>
                <a:cs typeface="Arial MT"/>
              </a:rPr>
              <a:t>to:</a:t>
            </a:r>
            <a:r>
              <a:rPr dirty="0" sz="34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400" spc="105">
                <a:solidFill>
                  <a:srgbClr val="FFFFFF"/>
                </a:solidFill>
                <a:latin typeface="Arial MT"/>
                <a:cs typeface="Arial MT"/>
              </a:rPr>
              <a:t>Dr.</a:t>
            </a:r>
            <a:r>
              <a:rPr dirty="0" sz="34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400" spc="120">
                <a:solidFill>
                  <a:srgbClr val="FFFFFF"/>
                </a:solidFill>
                <a:latin typeface="Arial MT"/>
                <a:cs typeface="Arial MT"/>
              </a:rPr>
              <a:t>Sukwinder</a:t>
            </a:r>
            <a:r>
              <a:rPr dirty="0" sz="34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400" spc="55">
                <a:solidFill>
                  <a:srgbClr val="FFFFFF"/>
                </a:solidFill>
                <a:latin typeface="Arial MT"/>
                <a:cs typeface="Arial MT"/>
              </a:rPr>
              <a:t>Singh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309115" y="6065808"/>
            <a:ext cx="5107305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135">
                <a:solidFill>
                  <a:srgbClr val="FFFFFF"/>
                </a:solidFill>
                <a:latin typeface="Arial MT"/>
                <a:cs typeface="Arial MT"/>
              </a:rPr>
              <a:t>(MINI</a:t>
            </a:r>
            <a:r>
              <a:rPr dirty="0" sz="5200" spc="-1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200" spc="-80">
                <a:solidFill>
                  <a:srgbClr val="FFFFFF"/>
                </a:solidFill>
                <a:latin typeface="Arial MT"/>
                <a:cs typeface="Arial MT"/>
              </a:rPr>
              <a:t>PROJECT)</a:t>
            </a:r>
            <a:endParaRPr sz="5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764791" y="0"/>
            <a:ext cx="13689965" cy="4813300"/>
            <a:chOff x="1764791" y="0"/>
            <a:chExt cx="13689965" cy="48133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4791" y="777239"/>
              <a:ext cx="7351775" cy="228295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7019" y="0"/>
              <a:ext cx="7547460" cy="4813299"/>
            </a:xfrm>
            <a:prstGeom prst="rect">
              <a:avLst/>
            </a:prstGeom>
          </p:spPr>
        </p:pic>
      </p:grp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318906"/>
            <a:ext cx="5447563" cy="496569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89188" y="0"/>
            <a:ext cx="8598059" cy="1028699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895838" y="3664320"/>
            <a:ext cx="8440420" cy="49784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297180">
              <a:lnSpc>
                <a:spcPct val="116100"/>
              </a:lnSpc>
              <a:spcBef>
                <a:spcPts val="90"/>
              </a:spcBef>
            </a:pP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helical</a:t>
            </a:r>
            <a:r>
              <a:rPr dirty="0" sz="2800" spc="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antenna</a:t>
            </a:r>
            <a:r>
              <a:rPr dirty="0" sz="280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800" spc="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r>
              <a:rPr dirty="0" sz="2800" spc="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800" spc="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radiofrequency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(RF)</a:t>
            </a:r>
            <a:r>
              <a:rPr dirty="0" sz="28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antenna</a:t>
            </a:r>
            <a:r>
              <a:rPr dirty="0" sz="28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28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8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0">
                <a:solidFill>
                  <a:srgbClr val="FFFFFF"/>
                </a:solidFill>
                <a:latin typeface="Trebuchet MS"/>
                <a:cs typeface="Trebuchet MS"/>
              </a:rPr>
              <a:t>characterized</a:t>
            </a:r>
            <a:r>
              <a:rPr dirty="0" sz="28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2800" spc="3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its</a:t>
            </a:r>
            <a:r>
              <a:rPr dirty="0" sz="28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helix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spiral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Trebuchet MS"/>
                <a:cs typeface="Trebuchet MS"/>
              </a:rPr>
              <a:t>shape.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widely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various</a:t>
            </a: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ct val="116100"/>
              </a:lnSpc>
            </a:pPr>
            <a:r>
              <a:rPr dirty="0" sz="2800" spc="130">
                <a:solidFill>
                  <a:srgbClr val="FFFFFF"/>
                </a:solidFill>
                <a:latin typeface="Trebuchet MS"/>
                <a:cs typeface="Trebuchet MS"/>
              </a:rPr>
              <a:t>applications,</a:t>
            </a:r>
            <a:r>
              <a:rPr dirty="0" sz="280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r>
              <a:rPr dirty="0" sz="280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communication</a:t>
            </a:r>
            <a:r>
              <a:rPr dirty="0" sz="280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45">
                <a:solidFill>
                  <a:srgbClr val="FFFFFF"/>
                </a:solidFill>
                <a:latin typeface="Trebuchet MS"/>
                <a:cs typeface="Trebuchet MS"/>
              </a:rPr>
              <a:t>systems, 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satellite</a:t>
            </a:r>
            <a:r>
              <a:rPr dirty="0" sz="2800" spc="3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communication,</a:t>
            </a:r>
            <a:r>
              <a:rPr dirty="0" sz="28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radio</a:t>
            </a:r>
            <a:r>
              <a:rPr dirty="0" sz="2800" spc="3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astronomy,</a:t>
            </a:r>
            <a:r>
              <a:rPr dirty="0" sz="28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5">
                <a:solidFill>
                  <a:srgbClr val="FFFFFF"/>
                </a:solidFill>
                <a:latin typeface="Trebuchet MS"/>
                <a:cs typeface="Trebuchet MS"/>
              </a:rPr>
              <a:t>and radar</a:t>
            </a:r>
            <a:r>
              <a:rPr dirty="0" sz="2800" spc="3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65">
                <a:solidFill>
                  <a:srgbClr val="FFFFFF"/>
                </a:solidFill>
                <a:latin typeface="Trebuchet MS"/>
                <a:cs typeface="Trebuchet MS"/>
              </a:rPr>
              <a:t>systems.</a:t>
            </a:r>
            <a:r>
              <a:rPr dirty="0" sz="2800" spc="3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800" spc="3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helical</a:t>
            </a:r>
            <a:r>
              <a:rPr dirty="0" sz="2800" spc="3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5">
                <a:solidFill>
                  <a:srgbClr val="FFFFFF"/>
                </a:solidFill>
                <a:latin typeface="Trebuchet MS"/>
                <a:cs typeface="Trebuchet MS"/>
              </a:rPr>
              <a:t>antenna</a:t>
            </a:r>
            <a:r>
              <a:rPr dirty="0" sz="2800" spc="3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offers</a:t>
            </a:r>
            <a:endParaRPr sz="280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  <a:spcBef>
                <a:spcPts val="540"/>
              </a:spcBef>
            </a:pP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several</a:t>
            </a:r>
            <a:r>
              <a:rPr dirty="0" sz="2800" spc="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65">
                <a:solidFill>
                  <a:srgbClr val="FFFFFF"/>
                </a:solidFill>
                <a:latin typeface="Trebuchet MS"/>
                <a:cs typeface="Trebuchet MS"/>
              </a:rPr>
              <a:t>advantages,</a:t>
            </a:r>
            <a:r>
              <a:rPr dirty="0" sz="280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dirty="0" sz="280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2800" spc="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85">
                <a:solidFill>
                  <a:srgbClr val="FFFFFF"/>
                </a:solidFill>
                <a:latin typeface="Trebuchet MS"/>
                <a:cs typeface="Trebuchet MS"/>
              </a:rPr>
              <a:t>broadband</a:t>
            </a:r>
            <a:endParaRPr sz="2800">
              <a:latin typeface="Trebuchet MS"/>
              <a:cs typeface="Trebuchet MS"/>
            </a:endParaRPr>
          </a:p>
          <a:p>
            <a:pPr algn="just" marL="12700" marR="455295">
              <a:lnSpc>
                <a:spcPct val="116100"/>
              </a:lnSpc>
            </a:pP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performance,</a:t>
            </a:r>
            <a:r>
              <a:rPr dirty="0" sz="280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circular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polarization,</a:t>
            </a:r>
            <a:r>
              <a:rPr dirty="0" sz="280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high 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gain,</a:t>
            </a:r>
            <a:r>
              <a:rPr dirty="0" sz="2800" spc="3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making</a:t>
            </a:r>
            <a:r>
              <a:rPr dirty="0" sz="2800" spc="3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2800" spc="3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suitable</a:t>
            </a:r>
            <a:r>
              <a:rPr dirty="0" sz="2800" spc="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800" spc="3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dirty="0" sz="2800" spc="3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Trebuchet MS"/>
                <a:cs typeface="Trebuchet MS"/>
              </a:rPr>
              <a:t>transmitting </a:t>
            </a: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800" spc="3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receiving</a:t>
            </a:r>
            <a:r>
              <a:rPr dirty="0" sz="2800" spc="3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0">
                <a:solidFill>
                  <a:srgbClr val="FFFFFF"/>
                </a:solidFill>
                <a:latin typeface="Trebuchet MS"/>
                <a:cs typeface="Trebuchet MS"/>
              </a:rPr>
              <a:t>signals.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-11843"/>
            <a:ext cx="18292445" cy="10299065"/>
            <a:chOff x="0" y="-11843"/>
            <a:chExt cx="18292445" cy="1029906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75043" y="-11843"/>
              <a:ext cx="4117400" cy="92476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1955" y="4166190"/>
              <a:ext cx="9197789" cy="612080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09976" y="0"/>
              <a:ext cx="3778022" cy="796959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00168" y="8363506"/>
              <a:ext cx="2587830" cy="192349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9471" y="3950207"/>
              <a:ext cx="6821423" cy="326440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5278286"/>
              <a:ext cx="3359759" cy="500853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0599" y="2276855"/>
              <a:ext cx="5407151" cy="14569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068667"/>
            <a:ext cx="5976309" cy="5207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054607" y="-5488"/>
            <a:ext cx="17233900" cy="10292715"/>
            <a:chOff x="1054607" y="-5488"/>
            <a:chExt cx="17233900" cy="1029271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9846" y="0"/>
              <a:ext cx="9018153" cy="10286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7348" y="-5488"/>
              <a:ext cx="5659471" cy="309423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1650" y="4520457"/>
              <a:ext cx="9355077" cy="180672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241650" y="6631980"/>
              <a:ext cx="9355455" cy="1807210"/>
            </a:xfrm>
            <a:custGeom>
              <a:avLst/>
              <a:gdLst/>
              <a:ahLst/>
              <a:cxnLst/>
              <a:rect l="l" t="t" r="r" b="b"/>
              <a:pathLst>
                <a:path w="9355455" h="1807209">
                  <a:moveTo>
                    <a:pt x="9250306" y="1806723"/>
                  </a:moveTo>
                  <a:lnTo>
                    <a:pt x="104771" y="1806723"/>
                  </a:lnTo>
                  <a:lnTo>
                    <a:pt x="84238" y="1804691"/>
                  </a:lnTo>
                  <a:lnTo>
                    <a:pt x="46645" y="1789120"/>
                  </a:lnTo>
                  <a:lnTo>
                    <a:pt x="17602" y="1760077"/>
                  </a:lnTo>
                  <a:lnTo>
                    <a:pt x="2031" y="1722484"/>
                  </a:lnTo>
                  <a:lnTo>
                    <a:pt x="0" y="104769"/>
                  </a:lnTo>
                  <a:lnTo>
                    <a:pt x="2031" y="84239"/>
                  </a:lnTo>
                  <a:lnTo>
                    <a:pt x="17602" y="46645"/>
                  </a:lnTo>
                  <a:lnTo>
                    <a:pt x="46645" y="17603"/>
                  </a:lnTo>
                  <a:lnTo>
                    <a:pt x="84238" y="2031"/>
                  </a:lnTo>
                  <a:lnTo>
                    <a:pt x="9250303" y="0"/>
                  </a:lnTo>
                  <a:lnTo>
                    <a:pt x="9270839" y="2031"/>
                  </a:lnTo>
                  <a:lnTo>
                    <a:pt x="9308432" y="17603"/>
                  </a:lnTo>
                  <a:lnTo>
                    <a:pt x="9337475" y="46645"/>
                  </a:lnTo>
                  <a:lnTo>
                    <a:pt x="9353046" y="84239"/>
                  </a:lnTo>
                  <a:lnTo>
                    <a:pt x="9355077" y="104769"/>
                  </a:lnTo>
                  <a:lnTo>
                    <a:pt x="9355077" y="1701953"/>
                  </a:lnTo>
                  <a:lnTo>
                    <a:pt x="9347102" y="1742044"/>
                  </a:lnTo>
                  <a:lnTo>
                    <a:pt x="9324390" y="1776035"/>
                  </a:lnTo>
                  <a:lnTo>
                    <a:pt x="9290399" y="1798748"/>
                  </a:lnTo>
                  <a:lnTo>
                    <a:pt x="9250306" y="1806723"/>
                  </a:lnTo>
                  <a:close/>
                </a:path>
              </a:pathLst>
            </a:custGeom>
            <a:solidFill>
              <a:srgbClr val="F1F4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06792" y="6965608"/>
              <a:ext cx="1205865" cy="1139825"/>
            </a:xfrm>
            <a:custGeom>
              <a:avLst/>
              <a:gdLst/>
              <a:ahLst/>
              <a:cxnLst/>
              <a:rect l="l" t="t" r="r" b="b"/>
              <a:pathLst>
                <a:path w="1205864" h="1139825">
                  <a:moveTo>
                    <a:pt x="1100570" y="1139466"/>
                  </a:moveTo>
                  <a:lnTo>
                    <a:pt x="104775" y="1139466"/>
                  </a:lnTo>
                  <a:lnTo>
                    <a:pt x="63991" y="1131233"/>
                  </a:lnTo>
                  <a:lnTo>
                    <a:pt x="30687" y="1108778"/>
                  </a:lnTo>
                  <a:lnTo>
                    <a:pt x="8233" y="1075475"/>
                  </a:lnTo>
                  <a:lnTo>
                    <a:pt x="0" y="1034691"/>
                  </a:lnTo>
                  <a:lnTo>
                    <a:pt x="0" y="104774"/>
                  </a:lnTo>
                  <a:lnTo>
                    <a:pt x="8233" y="63991"/>
                  </a:lnTo>
                  <a:lnTo>
                    <a:pt x="30687" y="30687"/>
                  </a:lnTo>
                  <a:lnTo>
                    <a:pt x="63991" y="8233"/>
                  </a:lnTo>
                  <a:lnTo>
                    <a:pt x="104775" y="0"/>
                  </a:lnTo>
                  <a:lnTo>
                    <a:pt x="1100570" y="0"/>
                  </a:lnTo>
                  <a:lnTo>
                    <a:pt x="1141354" y="8233"/>
                  </a:lnTo>
                  <a:lnTo>
                    <a:pt x="1174658" y="30687"/>
                  </a:lnTo>
                  <a:lnTo>
                    <a:pt x="1197112" y="63991"/>
                  </a:lnTo>
                  <a:lnTo>
                    <a:pt x="1205345" y="104774"/>
                  </a:lnTo>
                  <a:lnTo>
                    <a:pt x="1205345" y="1034691"/>
                  </a:lnTo>
                  <a:lnTo>
                    <a:pt x="1197112" y="1075475"/>
                  </a:lnTo>
                  <a:lnTo>
                    <a:pt x="1174658" y="1108778"/>
                  </a:lnTo>
                  <a:lnTo>
                    <a:pt x="1141354" y="1131233"/>
                  </a:lnTo>
                  <a:lnTo>
                    <a:pt x="1100570" y="1139466"/>
                  </a:lnTo>
                  <a:close/>
                </a:path>
              </a:pathLst>
            </a:custGeom>
            <a:solidFill>
              <a:srgbClr val="2120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567210" y="7068734"/>
              <a:ext cx="923925" cy="923290"/>
            </a:xfrm>
            <a:custGeom>
              <a:avLst/>
              <a:gdLst/>
              <a:ahLst/>
              <a:cxnLst/>
              <a:rect l="l" t="t" r="r" b="b"/>
              <a:pathLst>
                <a:path w="923925" h="923290">
                  <a:moveTo>
                    <a:pt x="894189" y="29209"/>
                  </a:moveTo>
                  <a:lnTo>
                    <a:pt x="32538" y="29209"/>
                  </a:lnTo>
                  <a:lnTo>
                    <a:pt x="63991" y="7619"/>
                  </a:lnTo>
                  <a:lnTo>
                    <a:pt x="104774" y="0"/>
                  </a:lnTo>
                  <a:lnTo>
                    <a:pt x="821952" y="0"/>
                  </a:lnTo>
                  <a:lnTo>
                    <a:pt x="862735" y="7619"/>
                  </a:lnTo>
                  <a:lnTo>
                    <a:pt x="894189" y="29209"/>
                  </a:lnTo>
                  <a:close/>
                </a:path>
                <a:path w="923925" h="923290">
                  <a:moveTo>
                    <a:pt x="30687" y="30479"/>
                  </a:moveTo>
                  <a:lnTo>
                    <a:pt x="31881" y="29209"/>
                  </a:lnTo>
                  <a:lnTo>
                    <a:pt x="32538" y="29209"/>
                  </a:lnTo>
                  <a:lnTo>
                    <a:pt x="30687" y="30479"/>
                  </a:lnTo>
                  <a:close/>
                </a:path>
                <a:path w="923925" h="923290">
                  <a:moveTo>
                    <a:pt x="896039" y="30479"/>
                  </a:moveTo>
                  <a:lnTo>
                    <a:pt x="894189" y="29209"/>
                  </a:lnTo>
                  <a:lnTo>
                    <a:pt x="894845" y="29209"/>
                  </a:lnTo>
                  <a:lnTo>
                    <a:pt x="896039" y="30479"/>
                  </a:lnTo>
                  <a:close/>
                </a:path>
                <a:path w="923925" h="923290">
                  <a:moveTo>
                    <a:pt x="318079" y="173989"/>
                  </a:moveTo>
                  <a:lnTo>
                    <a:pt x="6694" y="173989"/>
                  </a:lnTo>
                  <a:lnTo>
                    <a:pt x="0" y="167639"/>
                  </a:lnTo>
                  <a:lnTo>
                    <a:pt x="0" y="104139"/>
                  </a:lnTo>
                  <a:lnTo>
                    <a:pt x="8233" y="63499"/>
                  </a:lnTo>
                  <a:lnTo>
                    <a:pt x="30687" y="30479"/>
                  </a:lnTo>
                  <a:lnTo>
                    <a:pt x="29882" y="31749"/>
                  </a:lnTo>
                  <a:lnTo>
                    <a:pt x="29882" y="72389"/>
                  </a:lnTo>
                  <a:lnTo>
                    <a:pt x="920304" y="72389"/>
                  </a:lnTo>
                  <a:lnTo>
                    <a:pt x="923924" y="90169"/>
                  </a:lnTo>
                  <a:lnTo>
                    <a:pt x="923924" y="97789"/>
                  </a:lnTo>
                  <a:lnTo>
                    <a:pt x="919909" y="101599"/>
                  </a:lnTo>
                  <a:lnTo>
                    <a:pt x="29882" y="101599"/>
                  </a:lnTo>
                  <a:lnTo>
                    <a:pt x="29882" y="144779"/>
                  </a:lnTo>
                  <a:lnTo>
                    <a:pt x="324774" y="144779"/>
                  </a:lnTo>
                  <a:lnTo>
                    <a:pt x="324774" y="167639"/>
                  </a:lnTo>
                  <a:lnTo>
                    <a:pt x="318079" y="173989"/>
                  </a:lnTo>
                  <a:close/>
                </a:path>
                <a:path w="923925" h="923290">
                  <a:moveTo>
                    <a:pt x="896720" y="31482"/>
                  </a:moveTo>
                  <a:lnTo>
                    <a:pt x="896039" y="30479"/>
                  </a:lnTo>
                  <a:lnTo>
                    <a:pt x="896720" y="30479"/>
                  </a:lnTo>
                  <a:lnTo>
                    <a:pt x="896720" y="31482"/>
                  </a:lnTo>
                  <a:close/>
                </a:path>
                <a:path w="923925" h="923290">
                  <a:moveTo>
                    <a:pt x="920304" y="72389"/>
                  </a:moveTo>
                  <a:lnTo>
                    <a:pt x="896720" y="72389"/>
                  </a:lnTo>
                  <a:lnTo>
                    <a:pt x="896720" y="31482"/>
                  </a:lnTo>
                  <a:lnTo>
                    <a:pt x="918493" y="63499"/>
                  </a:lnTo>
                  <a:lnTo>
                    <a:pt x="920304" y="72389"/>
                  </a:lnTo>
                  <a:close/>
                </a:path>
                <a:path w="923925" h="923290">
                  <a:moveTo>
                    <a:pt x="324774" y="144779"/>
                  </a:moveTo>
                  <a:lnTo>
                    <a:pt x="294891" y="144779"/>
                  </a:lnTo>
                  <a:lnTo>
                    <a:pt x="294891" y="101599"/>
                  </a:lnTo>
                  <a:lnTo>
                    <a:pt x="324774" y="101599"/>
                  </a:lnTo>
                  <a:lnTo>
                    <a:pt x="324774" y="144779"/>
                  </a:lnTo>
                  <a:close/>
                </a:path>
                <a:path w="923925" h="923290">
                  <a:moveTo>
                    <a:pt x="645448" y="151129"/>
                  </a:moveTo>
                  <a:lnTo>
                    <a:pt x="615566" y="151129"/>
                  </a:lnTo>
                  <a:lnTo>
                    <a:pt x="615566" y="101599"/>
                  </a:lnTo>
                  <a:lnTo>
                    <a:pt x="645448" y="101599"/>
                  </a:lnTo>
                  <a:lnTo>
                    <a:pt x="645448" y="151129"/>
                  </a:lnTo>
                  <a:close/>
                </a:path>
                <a:path w="923925" h="923290">
                  <a:moveTo>
                    <a:pt x="666760" y="257809"/>
                  </a:moveTo>
                  <a:lnTo>
                    <a:pt x="594254" y="257809"/>
                  </a:lnTo>
                  <a:lnTo>
                    <a:pt x="587559" y="251459"/>
                  </a:lnTo>
                  <a:lnTo>
                    <a:pt x="587559" y="157479"/>
                  </a:lnTo>
                  <a:lnTo>
                    <a:pt x="594254" y="151129"/>
                  </a:lnTo>
                  <a:lnTo>
                    <a:pt x="666760" y="151129"/>
                  </a:lnTo>
                  <a:lnTo>
                    <a:pt x="673455" y="157479"/>
                  </a:lnTo>
                  <a:lnTo>
                    <a:pt x="673455" y="180339"/>
                  </a:lnTo>
                  <a:lnTo>
                    <a:pt x="617442" y="180339"/>
                  </a:lnTo>
                  <a:lnTo>
                    <a:pt x="617442" y="227329"/>
                  </a:lnTo>
                  <a:lnTo>
                    <a:pt x="673455" y="227329"/>
                  </a:lnTo>
                  <a:lnTo>
                    <a:pt x="673455" y="251459"/>
                  </a:lnTo>
                  <a:lnTo>
                    <a:pt x="666760" y="257809"/>
                  </a:lnTo>
                  <a:close/>
                </a:path>
                <a:path w="923925" h="923290">
                  <a:moveTo>
                    <a:pt x="102366" y="824229"/>
                  </a:moveTo>
                  <a:lnTo>
                    <a:pt x="72506" y="824229"/>
                  </a:lnTo>
                  <a:lnTo>
                    <a:pt x="72506" y="173989"/>
                  </a:lnTo>
                  <a:lnTo>
                    <a:pt x="126064" y="173989"/>
                  </a:lnTo>
                  <a:lnTo>
                    <a:pt x="147003" y="193039"/>
                  </a:lnTo>
                  <a:lnTo>
                    <a:pt x="102366" y="193039"/>
                  </a:lnTo>
                  <a:lnTo>
                    <a:pt x="102366" y="280669"/>
                  </a:lnTo>
                  <a:lnTo>
                    <a:pt x="252267" y="280669"/>
                  </a:lnTo>
                  <a:lnTo>
                    <a:pt x="252267" y="309879"/>
                  </a:lnTo>
                  <a:lnTo>
                    <a:pt x="126064" y="309879"/>
                  </a:lnTo>
                  <a:lnTo>
                    <a:pt x="147003" y="328929"/>
                  </a:lnTo>
                  <a:lnTo>
                    <a:pt x="102366" y="328929"/>
                  </a:lnTo>
                  <a:lnTo>
                    <a:pt x="102366" y="416559"/>
                  </a:lnTo>
                  <a:lnTo>
                    <a:pt x="252267" y="416559"/>
                  </a:lnTo>
                  <a:lnTo>
                    <a:pt x="252267" y="445769"/>
                  </a:lnTo>
                  <a:lnTo>
                    <a:pt x="126064" y="445769"/>
                  </a:lnTo>
                  <a:lnTo>
                    <a:pt x="147003" y="464819"/>
                  </a:lnTo>
                  <a:lnTo>
                    <a:pt x="102366" y="464819"/>
                  </a:lnTo>
                  <a:lnTo>
                    <a:pt x="102366" y="552449"/>
                  </a:lnTo>
                  <a:lnTo>
                    <a:pt x="252267" y="552449"/>
                  </a:lnTo>
                  <a:lnTo>
                    <a:pt x="252267" y="581659"/>
                  </a:lnTo>
                  <a:lnTo>
                    <a:pt x="126064" y="581659"/>
                  </a:lnTo>
                  <a:lnTo>
                    <a:pt x="147003" y="600709"/>
                  </a:lnTo>
                  <a:lnTo>
                    <a:pt x="102366" y="600709"/>
                  </a:lnTo>
                  <a:lnTo>
                    <a:pt x="102366" y="688339"/>
                  </a:lnTo>
                  <a:lnTo>
                    <a:pt x="252267" y="688339"/>
                  </a:lnTo>
                  <a:lnTo>
                    <a:pt x="252267" y="717549"/>
                  </a:lnTo>
                  <a:lnTo>
                    <a:pt x="126064" y="717549"/>
                  </a:lnTo>
                  <a:lnTo>
                    <a:pt x="147003" y="736599"/>
                  </a:lnTo>
                  <a:lnTo>
                    <a:pt x="102366" y="736599"/>
                  </a:lnTo>
                  <a:lnTo>
                    <a:pt x="102366" y="824229"/>
                  </a:lnTo>
                  <a:close/>
                </a:path>
                <a:path w="923925" h="923290">
                  <a:moveTo>
                    <a:pt x="252267" y="261619"/>
                  </a:moveTo>
                  <a:lnTo>
                    <a:pt x="222384" y="261619"/>
                  </a:lnTo>
                  <a:lnTo>
                    <a:pt x="222384" y="173989"/>
                  </a:lnTo>
                  <a:lnTo>
                    <a:pt x="252267" y="173989"/>
                  </a:lnTo>
                  <a:lnTo>
                    <a:pt x="252267" y="261619"/>
                  </a:lnTo>
                  <a:close/>
                </a:path>
                <a:path w="923925" h="923290">
                  <a:moveTo>
                    <a:pt x="673455" y="227329"/>
                  </a:moveTo>
                  <a:lnTo>
                    <a:pt x="643572" y="227329"/>
                  </a:lnTo>
                  <a:lnTo>
                    <a:pt x="643572" y="180339"/>
                  </a:lnTo>
                  <a:lnTo>
                    <a:pt x="673455" y="180339"/>
                  </a:lnTo>
                  <a:lnTo>
                    <a:pt x="673455" y="227329"/>
                  </a:lnTo>
                  <a:close/>
                </a:path>
                <a:path w="923925" h="923290">
                  <a:moveTo>
                    <a:pt x="252267" y="280669"/>
                  </a:moveTo>
                  <a:lnTo>
                    <a:pt x="198687" y="280669"/>
                  </a:lnTo>
                  <a:lnTo>
                    <a:pt x="102366" y="193039"/>
                  </a:lnTo>
                  <a:lnTo>
                    <a:pt x="147003" y="193039"/>
                  </a:lnTo>
                  <a:lnTo>
                    <a:pt x="222384" y="261619"/>
                  </a:lnTo>
                  <a:lnTo>
                    <a:pt x="252267" y="261619"/>
                  </a:lnTo>
                  <a:lnTo>
                    <a:pt x="252267" y="280669"/>
                  </a:lnTo>
                  <a:close/>
                </a:path>
                <a:path w="923925" h="923290">
                  <a:moveTo>
                    <a:pt x="681684" y="355599"/>
                  </a:moveTo>
                  <a:lnTo>
                    <a:pt x="638406" y="355599"/>
                  </a:lnTo>
                  <a:lnTo>
                    <a:pt x="645518" y="353059"/>
                  </a:lnTo>
                  <a:lnTo>
                    <a:pt x="655433" y="342899"/>
                  </a:lnTo>
                  <a:lnTo>
                    <a:pt x="658421" y="337819"/>
                  </a:lnTo>
                  <a:lnTo>
                    <a:pt x="658421" y="323849"/>
                  </a:lnTo>
                  <a:lnTo>
                    <a:pt x="655410" y="317499"/>
                  </a:lnTo>
                  <a:lnTo>
                    <a:pt x="645518" y="307339"/>
                  </a:lnTo>
                  <a:lnTo>
                    <a:pt x="638406" y="304799"/>
                  </a:lnTo>
                  <a:lnTo>
                    <a:pt x="622260" y="304799"/>
                  </a:lnTo>
                  <a:lnTo>
                    <a:pt x="615566" y="298449"/>
                  </a:lnTo>
                  <a:lnTo>
                    <a:pt x="615566" y="257809"/>
                  </a:lnTo>
                  <a:lnTo>
                    <a:pt x="645448" y="257809"/>
                  </a:lnTo>
                  <a:lnTo>
                    <a:pt x="645448" y="276859"/>
                  </a:lnTo>
                  <a:lnTo>
                    <a:pt x="652581" y="279399"/>
                  </a:lnTo>
                  <a:lnTo>
                    <a:pt x="683645" y="308609"/>
                  </a:lnTo>
                  <a:lnTo>
                    <a:pt x="688281" y="330199"/>
                  </a:lnTo>
                  <a:lnTo>
                    <a:pt x="687146" y="341629"/>
                  </a:lnTo>
                  <a:lnTo>
                    <a:pt x="683891" y="351789"/>
                  </a:lnTo>
                  <a:lnTo>
                    <a:pt x="681684" y="355599"/>
                  </a:lnTo>
                  <a:close/>
                </a:path>
                <a:path w="923925" h="923290">
                  <a:moveTo>
                    <a:pt x="252267" y="397509"/>
                  </a:moveTo>
                  <a:lnTo>
                    <a:pt x="222384" y="397509"/>
                  </a:lnTo>
                  <a:lnTo>
                    <a:pt x="222384" y="309879"/>
                  </a:lnTo>
                  <a:lnTo>
                    <a:pt x="252267" y="309879"/>
                  </a:lnTo>
                  <a:lnTo>
                    <a:pt x="252267" y="397509"/>
                  </a:lnTo>
                  <a:close/>
                </a:path>
                <a:path w="923925" h="923290">
                  <a:moveTo>
                    <a:pt x="919909" y="760729"/>
                  </a:moveTo>
                  <a:lnTo>
                    <a:pt x="341129" y="760729"/>
                  </a:lnTo>
                  <a:lnTo>
                    <a:pt x="334434" y="754379"/>
                  </a:lnTo>
                  <a:lnTo>
                    <a:pt x="334434" y="457199"/>
                  </a:lnTo>
                  <a:lnTo>
                    <a:pt x="339206" y="450849"/>
                  </a:lnTo>
                  <a:lnTo>
                    <a:pt x="345669" y="449579"/>
                  </a:lnTo>
                  <a:lnTo>
                    <a:pt x="589065" y="368299"/>
                  </a:lnTo>
                  <a:lnTo>
                    <a:pt x="582239" y="360679"/>
                  </a:lnTo>
                  <a:lnTo>
                    <a:pt x="577091" y="351789"/>
                  </a:lnTo>
                  <a:lnTo>
                    <a:pt x="573842" y="341629"/>
                  </a:lnTo>
                  <a:lnTo>
                    <a:pt x="572710" y="330199"/>
                  </a:lnTo>
                  <a:lnTo>
                    <a:pt x="572710" y="322579"/>
                  </a:lnTo>
                  <a:lnTo>
                    <a:pt x="579405" y="314959"/>
                  </a:lnTo>
                  <a:lnTo>
                    <a:pt x="595898" y="314959"/>
                  </a:lnTo>
                  <a:lnTo>
                    <a:pt x="602593" y="322579"/>
                  </a:lnTo>
                  <a:lnTo>
                    <a:pt x="602593" y="337819"/>
                  </a:lnTo>
                  <a:lnTo>
                    <a:pt x="605605" y="342899"/>
                  </a:lnTo>
                  <a:lnTo>
                    <a:pt x="615496" y="353059"/>
                  </a:lnTo>
                  <a:lnTo>
                    <a:pt x="622608" y="355599"/>
                  </a:lnTo>
                  <a:lnTo>
                    <a:pt x="681684" y="355599"/>
                  </a:lnTo>
                  <a:lnTo>
                    <a:pt x="678743" y="360679"/>
                  </a:lnTo>
                  <a:lnTo>
                    <a:pt x="671926" y="368299"/>
                  </a:lnTo>
                  <a:lnTo>
                    <a:pt x="725134" y="386079"/>
                  </a:lnTo>
                  <a:lnTo>
                    <a:pt x="630507" y="386079"/>
                  </a:lnTo>
                  <a:lnTo>
                    <a:pt x="441434" y="449579"/>
                  </a:lnTo>
                  <a:lnTo>
                    <a:pt x="915160" y="449579"/>
                  </a:lnTo>
                  <a:lnTo>
                    <a:pt x="921715" y="450849"/>
                  </a:lnTo>
                  <a:lnTo>
                    <a:pt x="923924" y="453389"/>
                  </a:lnTo>
                  <a:lnTo>
                    <a:pt x="923924" y="478789"/>
                  </a:lnTo>
                  <a:lnTo>
                    <a:pt x="364317" y="478789"/>
                  </a:lnTo>
                  <a:lnTo>
                    <a:pt x="364317" y="731519"/>
                  </a:lnTo>
                  <a:lnTo>
                    <a:pt x="923924" y="731519"/>
                  </a:lnTo>
                  <a:lnTo>
                    <a:pt x="923924" y="756919"/>
                  </a:lnTo>
                  <a:lnTo>
                    <a:pt x="919909" y="760729"/>
                  </a:lnTo>
                  <a:close/>
                </a:path>
                <a:path w="923925" h="923290">
                  <a:moveTo>
                    <a:pt x="252267" y="416559"/>
                  </a:moveTo>
                  <a:lnTo>
                    <a:pt x="198710" y="416559"/>
                  </a:lnTo>
                  <a:lnTo>
                    <a:pt x="102366" y="328929"/>
                  </a:lnTo>
                  <a:lnTo>
                    <a:pt x="147003" y="328929"/>
                  </a:lnTo>
                  <a:lnTo>
                    <a:pt x="222384" y="397509"/>
                  </a:lnTo>
                  <a:lnTo>
                    <a:pt x="252267" y="397509"/>
                  </a:lnTo>
                  <a:lnTo>
                    <a:pt x="252267" y="416559"/>
                  </a:lnTo>
                  <a:close/>
                </a:path>
                <a:path w="923925" h="923290">
                  <a:moveTo>
                    <a:pt x="915160" y="449579"/>
                  </a:moveTo>
                  <a:lnTo>
                    <a:pt x="819581" y="449579"/>
                  </a:lnTo>
                  <a:lnTo>
                    <a:pt x="630507" y="386079"/>
                  </a:lnTo>
                  <a:lnTo>
                    <a:pt x="725134" y="386079"/>
                  </a:lnTo>
                  <a:lnTo>
                    <a:pt x="915160" y="449579"/>
                  </a:lnTo>
                  <a:close/>
                </a:path>
                <a:path w="923925" h="923290">
                  <a:moveTo>
                    <a:pt x="252267" y="533399"/>
                  </a:moveTo>
                  <a:lnTo>
                    <a:pt x="222384" y="533399"/>
                  </a:lnTo>
                  <a:lnTo>
                    <a:pt x="222384" y="445769"/>
                  </a:lnTo>
                  <a:lnTo>
                    <a:pt x="252267" y="445769"/>
                  </a:lnTo>
                  <a:lnTo>
                    <a:pt x="252267" y="533399"/>
                  </a:lnTo>
                  <a:close/>
                </a:path>
                <a:path w="923925" h="923290">
                  <a:moveTo>
                    <a:pt x="252267" y="552449"/>
                  </a:moveTo>
                  <a:lnTo>
                    <a:pt x="198687" y="552449"/>
                  </a:lnTo>
                  <a:lnTo>
                    <a:pt x="102366" y="464819"/>
                  </a:lnTo>
                  <a:lnTo>
                    <a:pt x="147003" y="464819"/>
                  </a:lnTo>
                  <a:lnTo>
                    <a:pt x="222384" y="533399"/>
                  </a:lnTo>
                  <a:lnTo>
                    <a:pt x="252267" y="533399"/>
                  </a:lnTo>
                  <a:lnTo>
                    <a:pt x="252267" y="552449"/>
                  </a:lnTo>
                  <a:close/>
                </a:path>
                <a:path w="923925" h="923290">
                  <a:moveTo>
                    <a:pt x="923924" y="731519"/>
                  </a:moveTo>
                  <a:lnTo>
                    <a:pt x="896720" y="731519"/>
                  </a:lnTo>
                  <a:lnTo>
                    <a:pt x="896720" y="478789"/>
                  </a:lnTo>
                  <a:lnTo>
                    <a:pt x="923924" y="478789"/>
                  </a:lnTo>
                  <a:lnTo>
                    <a:pt x="923924" y="731519"/>
                  </a:lnTo>
                  <a:close/>
                </a:path>
                <a:path w="923925" h="923290">
                  <a:moveTo>
                    <a:pt x="429527" y="699769"/>
                  </a:moveTo>
                  <a:lnTo>
                    <a:pt x="413033" y="699769"/>
                  </a:lnTo>
                  <a:lnTo>
                    <a:pt x="406338" y="693419"/>
                  </a:lnTo>
                  <a:lnTo>
                    <a:pt x="406338" y="516889"/>
                  </a:lnTo>
                  <a:lnTo>
                    <a:pt x="413033" y="510539"/>
                  </a:lnTo>
                  <a:lnTo>
                    <a:pt x="429527" y="510539"/>
                  </a:lnTo>
                  <a:lnTo>
                    <a:pt x="436221" y="516889"/>
                  </a:lnTo>
                  <a:lnTo>
                    <a:pt x="436221" y="693419"/>
                  </a:lnTo>
                  <a:lnTo>
                    <a:pt x="429527" y="699769"/>
                  </a:lnTo>
                  <a:close/>
                </a:path>
                <a:path w="923925" h="923290">
                  <a:moveTo>
                    <a:pt x="489316" y="699769"/>
                  </a:moveTo>
                  <a:lnTo>
                    <a:pt x="472822" y="699769"/>
                  </a:lnTo>
                  <a:lnTo>
                    <a:pt x="466128" y="693419"/>
                  </a:lnTo>
                  <a:lnTo>
                    <a:pt x="466128" y="516889"/>
                  </a:lnTo>
                  <a:lnTo>
                    <a:pt x="472822" y="510539"/>
                  </a:lnTo>
                  <a:lnTo>
                    <a:pt x="489316" y="510539"/>
                  </a:lnTo>
                  <a:lnTo>
                    <a:pt x="496011" y="516889"/>
                  </a:lnTo>
                  <a:lnTo>
                    <a:pt x="496011" y="693419"/>
                  </a:lnTo>
                  <a:lnTo>
                    <a:pt x="489316" y="699769"/>
                  </a:lnTo>
                  <a:close/>
                </a:path>
                <a:path w="923925" h="923290">
                  <a:moveTo>
                    <a:pt x="549105" y="699769"/>
                  </a:moveTo>
                  <a:lnTo>
                    <a:pt x="532588" y="699769"/>
                  </a:lnTo>
                  <a:lnTo>
                    <a:pt x="525917" y="693419"/>
                  </a:lnTo>
                  <a:lnTo>
                    <a:pt x="525917" y="516889"/>
                  </a:lnTo>
                  <a:lnTo>
                    <a:pt x="532611" y="510539"/>
                  </a:lnTo>
                  <a:lnTo>
                    <a:pt x="549105" y="510539"/>
                  </a:lnTo>
                  <a:lnTo>
                    <a:pt x="555800" y="516889"/>
                  </a:lnTo>
                  <a:lnTo>
                    <a:pt x="555800" y="693419"/>
                  </a:lnTo>
                  <a:lnTo>
                    <a:pt x="549105" y="699769"/>
                  </a:lnTo>
                  <a:close/>
                </a:path>
                <a:path w="923925" h="923290">
                  <a:moveTo>
                    <a:pt x="608871" y="699769"/>
                  </a:moveTo>
                  <a:lnTo>
                    <a:pt x="592377" y="699769"/>
                  </a:lnTo>
                  <a:lnTo>
                    <a:pt x="585683" y="693419"/>
                  </a:lnTo>
                  <a:lnTo>
                    <a:pt x="585683" y="516889"/>
                  </a:lnTo>
                  <a:lnTo>
                    <a:pt x="592377" y="510539"/>
                  </a:lnTo>
                  <a:lnTo>
                    <a:pt x="608871" y="510539"/>
                  </a:lnTo>
                  <a:lnTo>
                    <a:pt x="615566" y="516889"/>
                  </a:lnTo>
                  <a:lnTo>
                    <a:pt x="615566" y="693419"/>
                  </a:lnTo>
                  <a:lnTo>
                    <a:pt x="608871" y="699769"/>
                  </a:lnTo>
                  <a:close/>
                </a:path>
                <a:path w="923925" h="923290">
                  <a:moveTo>
                    <a:pt x="668660" y="699769"/>
                  </a:moveTo>
                  <a:lnTo>
                    <a:pt x="652167" y="699769"/>
                  </a:lnTo>
                  <a:lnTo>
                    <a:pt x="645472" y="693419"/>
                  </a:lnTo>
                  <a:lnTo>
                    <a:pt x="645472" y="516889"/>
                  </a:lnTo>
                  <a:lnTo>
                    <a:pt x="652167" y="510539"/>
                  </a:lnTo>
                  <a:lnTo>
                    <a:pt x="668660" y="510539"/>
                  </a:lnTo>
                  <a:lnTo>
                    <a:pt x="675355" y="516889"/>
                  </a:lnTo>
                  <a:lnTo>
                    <a:pt x="675355" y="693419"/>
                  </a:lnTo>
                  <a:lnTo>
                    <a:pt x="668660" y="699769"/>
                  </a:lnTo>
                  <a:close/>
                </a:path>
                <a:path w="923925" h="923290">
                  <a:moveTo>
                    <a:pt x="728449" y="699769"/>
                  </a:moveTo>
                  <a:lnTo>
                    <a:pt x="711932" y="699769"/>
                  </a:lnTo>
                  <a:lnTo>
                    <a:pt x="705261" y="693419"/>
                  </a:lnTo>
                  <a:lnTo>
                    <a:pt x="705261" y="516889"/>
                  </a:lnTo>
                  <a:lnTo>
                    <a:pt x="711956" y="510539"/>
                  </a:lnTo>
                  <a:lnTo>
                    <a:pt x="728449" y="510539"/>
                  </a:lnTo>
                  <a:lnTo>
                    <a:pt x="735144" y="516889"/>
                  </a:lnTo>
                  <a:lnTo>
                    <a:pt x="735144" y="693419"/>
                  </a:lnTo>
                  <a:lnTo>
                    <a:pt x="728449" y="699769"/>
                  </a:lnTo>
                  <a:close/>
                </a:path>
                <a:path w="923925" h="923290">
                  <a:moveTo>
                    <a:pt x="788215" y="699769"/>
                  </a:moveTo>
                  <a:lnTo>
                    <a:pt x="771722" y="699769"/>
                  </a:lnTo>
                  <a:lnTo>
                    <a:pt x="765027" y="693419"/>
                  </a:lnTo>
                  <a:lnTo>
                    <a:pt x="765027" y="516889"/>
                  </a:lnTo>
                  <a:lnTo>
                    <a:pt x="771722" y="510539"/>
                  </a:lnTo>
                  <a:lnTo>
                    <a:pt x="788215" y="510539"/>
                  </a:lnTo>
                  <a:lnTo>
                    <a:pt x="794910" y="516889"/>
                  </a:lnTo>
                  <a:lnTo>
                    <a:pt x="794910" y="693419"/>
                  </a:lnTo>
                  <a:lnTo>
                    <a:pt x="788215" y="699769"/>
                  </a:lnTo>
                  <a:close/>
                </a:path>
                <a:path w="923925" h="923290">
                  <a:moveTo>
                    <a:pt x="848004" y="699769"/>
                  </a:moveTo>
                  <a:lnTo>
                    <a:pt x="831511" y="699769"/>
                  </a:lnTo>
                  <a:lnTo>
                    <a:pt x="824816" y="693419"/>
                  </a:lnTo>
                  <a:lnTo>
                    <a:pt x="824816" y="516889"/>
                  </a:lnTo>
                  <a:lnTo>
                    <a:pt x="831511" y="510539"/>
                  </a:lnTo>
                  <a:lnTo>
                    <a:pt x="848004" y="510539"/>
                  </a:lnTo>
                  <a:lnTo>
                    <a:pt x="854699" y="516889"/>
                  </a:lnTo>
                  <a:lnTo>
                    <a:pt x="854699" y="693419"/>
                  </a:lnTo>
                  <a:lnTo>
                    <a:pt x="848004" y="699769"/>
                  </a:lnTo>
                  <a:close/>
                </a:path>
                <a:path w="923925" h="923290">
                  <a:moveTo>
                    <a:pt x="252267" y="669289"/>
                  </a:moveTo>
                  <a:lnTo>
                    <a:pt x="222384" y="669289"/>
                  </a:lnTo>
                  <a:lnTo>
                    <a:pt x="222384" y="581659"/>
                  </a:lnTo>
                  <a:lnTo>
                    <a:pt x="252267" y="581659"/>
                  </a:lnTo>
                  <a:lnTo>
                    <a:pt x="252267" y="669289"/>
                  </a:lnTo>
                  <a:close/>
                </a:path>
                <a:path w="923925" h="923290">
                  <a:moveTo>
                    <a:pt x="252267" y="688339"/>
                  </a:moveTo>
                  <a:lnTo>
                    <a:pt x="198687" y="688339"/>
                  </a:lnTo>
                  <a:lnTo>
                    <a:pt x="102366" y="600709"/>
                  </a:lnTo>
                  <a:lnTo>
                    <a:pt x="147003" y="600709"/>
                  </a:lnTo>
                  <a:lnTo>
                    <a:pt x="222384" y="669289"/>
                  </a:lnTo>
                  <a:lnTo>
                    <a:pt x="252267" y="669289"/>
                  </a:lnTo>
                  <a:lnTo>
                    <a:pt x="252267" y="688339"/>
                  </a:lnTo>
                  <a:close/>
                </a:path>
                <a:path w="923925" h="923290">
                  <a:moveTo>
                    <a:pt x="252267" y="805179"/>
                  </a:moveTo>
                  <a:lnTo>
                    <a:pt x="222384" y="805179"/>
                  </a:lnTo>
                  <a:lnTo>
                    <a:pt x="222384" y="717549"/>
                  </a:lnTo>
                  <a:lnTo>
                    <a:pt x="252267" y="717549"/>
                  </a:lnTo>
                  <a:lnTo>
                    <a:pt x="252267" y="805179"/>
                  </a:lnTo>
                  <a:close/>
                </a:path>
                <a:path w="923925" h="923290">
                  <a:moveTo>
                    <a:pt x="252267" y="824229"/>
                  </a:moveTo>
                  <a:lnTo>
                    <a:pt x="198687" y="824229"/>
                  </a:lnTo>
                  <a:lnTo>
                    <a:pt x="102366" y="736599"/>
                  </a:lnTo>
                  <a:lnTo>
                    <a:pt x="147003" y="736599"/>
                  </a:lnTo>
                  <a:lnTo>
                    <a:pt x="222384" y="805179"/>
                  </a:lnTo>
                  <a:lnTo>
                    <a:pt x="252267" y="805179"/>
                  </a:lnTo>
                  <a:lnTo>
                    <a:pt x="252267" y="824229"/>
                  </a:lnTo>
                  <a:close/>
                </a:path>
                <a:path w="923925" h="923290">
                  <a:moveTo>
                    <a:pt x="30687" y="895349"/>
                  </a:moveTo>
                  <a:lnTo>
                    <a:pt x="8233" y="862329"/>
                  </a:lnTo>
                  <a:lnTo>
                    <a:pt x="1512" y="829309"/>
                  </a:lnTo>
                  <a:lnTo>
                    <a:pt x="6694" y="824229"/>
                  </a:lnTo>
                  <a:lnTo>
                    <a:pt x="318079" y="824229"/>
                  </a:lnTo>
                  <a:lnTo>
                    <a:pt x="324774" y="830579"/>
                  </a:lnTo>
                  <a:lnTo>
                    <a:pt x="324774" y="853439"/>
                  </a:lnTo>
                  <a:lnTo>
                    <a:pt x="29882" y="853439"/>
                  </a:lnTo>
                  <a:lnTo>
                    <a:pt x="29882" y="894079"/>
                  </a:lnTo>
                  <a:lnTo>
                    <a:pt x="30687" y="895349"/>
                  </a:lnTo>
                  <a:close/>
                </a:path>
                <a:path w="923925" h="923290">
                  <a:moveTo>
                    <a:pt x="320712" y="923289"/>
                  </a:moveTo>
                  <a:lnTo>
                    <a:pt x="90894" y="923289"/>
                  </a:lnTo>
                  <a:lnTo>
                    <a:pt x="63991" y="918209"/>
                  </a:lnTo>
                  <a:lnTo>
                    <a:pt x="32538" y="896619"/>
                  </a:lnTo>
                  <a:lnTo>
                    <a:pt x="294914" y="896619"/>
                  </a:lnTo>
                  <a:lnTo>
                    <a:pt x="294914" y="853439"/>
                  </a:lnTo>
                  <a:lnTo>
                    <a:pt x="324774" y="853439"/>
                  </a:lnTo>
                  <a:lnTo>
                    <a:pt x="324774" y="919479"/>
                  </a:lnTo>
                  <a:lnTo>
                    <a:pt x="320712" y="923289"/>
                  </a:lnTo>
                  <a:close/>
                </a:path>
                <a:path w="923925" h="923290">
                  <a:moveTo>
                    <a:pt x="32538" y="896619"/>
                  </a:moveTo>
                  <a:lnTo>
                    <a:pt x="31698" y="896619"/>
                  </a:lnTo>
                  <a:lnTo>
                    <a:pt x="30687" y="895349"/>
                  </a:lnTo>
                  <a:lnTo>
                    <a:pt x="32538" y="896619"/>
                  </a:lnTo>
                  <a:close/>
                </a:path>
              </a:pathLst>
            </a:custGeom>
            <a:solidFill>
              <a:srgbClr val="F1F4F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4607" y="1502663"/>
              <a:ext cx="6126479" cy="2279903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2823896" y="4773107"/>
            <a:ext cx="7245984" cy="1137920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2400">
                <a:solidFill>
                  <a:srgbClr val="181818"/>
                </a:solidFill>
                <a:latin typeface="Arial MT"/>
                <a:cs typeface="Arial MT"/>
              </a:rPr>
              <a:t>GNU</a:t>
            </a:r>
            <a:r>
              <a:rPr dirty="0" sz="2400" spc="34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2400" spc="180">
                <a:solidFill>
                  <a:srgbClr val="181818"/>
                </a:solidFill>
                <a:latin typeface="Arial MT"/>
                <a:cs typeface="Arial MT"/>
              </a:rPr>
              <a:t>Octave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ct val="116799"/>
              </a:lnSpc>
              <a:spcBef>
                <a:spcPts val="90"/>
              </a:spcBef>
            </a:pPr>
            <a:r>
              <a:rPr dirty="0" sz="1850" spc="55">
                <a:solidFill>
                  <a:srgbClr val="181818"/>
                </a:solidFill>
                <a:latin typeface="Trebuchet MS"/>
                <a:cs typeface="Trebuchet MS"/>
              </a:rPr>
              <a:t>Utilized</a:t>
            </a:r>
            <a:r>
              <a:rPr dirty="0" sz="1850" spc="254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850">
                <a:solidFill>
                  <a:srgbClr val="181818"/>
                </a:solidFill>
                <a:latin typeface="Trebuchet MS"/>
                <a:cs typeface="Trebuchet MS"/>
              </a:rPr>
              <a:t>for</a:t>
            </a:r>
            <a:r>
              <a:rPr dirty="0" sz="1850" spc="26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850" spc="65">
                <a:solidFill>
                  <a:srgbClr val="181818"/>
                </a:solidFill>
                <a:latin typeface="Trebuchet MS"/>
                <a:cs typeface="Trebuchet MS"/>
              </a:rPr>
              <a:t>numerical</a:t>
            </a:r>
            <a:r>
              <a:rPr dirty="0" sz="1850" spc="26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850" spc="75">
                <a:solidFill>
                  <a:srgbClr val="181818"/>
                </a:solidFill>
                <a:latin typeface="Trebuchet MS"/>
                <a:cs typeface="Trebuchet MS"/>
              </a:rPr>
              <a:t>computations,</a:t>
            </a:r>
            <a:r>
              <a:rPr dirty="0" sz="1850" spc="26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850" spc="80">
                <a:solidFill>
                  <a:srgbClr val="181818"/>
                </a:solidFill>
                <a:latin typeface="Trebuchet MS"/>
                <a:cs typeface="Trebuchet MS"/>
              </a:rPr>
              <a:t>mathematical</a:t>
            </a:r>
            <a:r>
              <a:rPr dirty="0" sz="1850" spc="26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850" spc="60">
                <a:solidFill>
                  <a:srgbClr val="181818"/>
                </a:solidFill>
                <a:latin typeface="Trebuchet MS"/>
                <a:cs typeface="Trebuchet MS"/>
              </a:rPr>
              <a:t>modeling, </a:t>
            </a:r>
            <a:r>
              <a:rPr dirty="0" sz="1850" spc="105">
                <a:solidFill>
                  <a:srgbClr val="181818"/>
                </a:solidFill>
                <a:latin typeface="Trebuchet MS"/>
                <a:cs typeface="Trebuchet MS"/>
              </a:rPr>
              <a:t>and</a:t>
            </a:r>
            <a:r>
              <a:rPr dirty="0" sz="1850" spc="22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850" spc="75">
                <a:solidFill>
                  <a:srgbClr val="181818"/>
                </a:solidFill>
                <a:latin typeface="Trebuchet MS"/>
                <a:cs typeface="Trebuchet MS"/>
              </a:rPr>
              <a:t>optimization</a:t>
            </a:r>
            <a:r>
              <a:rPr dirty="0" sz="1850" spc="22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850" spc="55">
                <a:solidFill>
                  <a:srgbClr val="181818"/>
                </a:solidFill>
                <a:latin typeface="Trebuchet MS"/>
                <a:cs typeface="Trebuchet MS"/>
              </a:rPr>
              <a:t>algorithms.</a:t>
            </a:r>
            <a:endParaRPr sz="1850">
              <a:latin typeface="Trebuchet MS"/>
              <a:cs typeface="Trebuchet MS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823896" y="6759192"/>
            <a:ext cx="6640830" cy="1215390"/>
          </a:xfrm>
          <a:prstGeom prst="rect">
            <a:avLst/>
          </a:prstGeom>
        </p:spPr>
        <p:txBody>
          <a:bodyPr wrap="square" lIns="0" tIns="1314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2400">
                <a:solidFill>
                  <a:srgbClr val="181818"/>
                </a:solidFill>
                <a:latin typeface="Arial MT"/>
                <a:cs typeface="Arial MT"/>
              </a:rPr>
              <a:t>CST</a:t>
            </a:r>
            <a:r>
              <a:rPr dirty="0" sz="2400" spc="145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2400" spc="215">
                <a:solidFill>
                  <a:srgbClr val="181818"/>
                </a:solidFill>
                <a:latin typeface="Arial MT"/>
                <a:cs typeface="Arial MT"/>
              </a:rPr>
              <a:t>(Computer</a:t>
            </a:r>
            <a:r>
              <a:rPr dirty="0" sz="2400" spc="15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2400" spc="200">
                <a:solidFill>
                  <a:srgbClr val="181818"/>
                </a:solidFill>
                <a:latin typeface="Arial MT"/>
                <a:cs typeface="Arial MT"/>
              </a:rPr>
              <a:t>Simulation</a:t>
            </a:r>
            <a:r>
              <a:rPr dirty="0" sz="2400" spc="150">
                <a:solidFill>
                  <a:srgbClr val="181818"/>
                </a:solidFill>
                <a:latin typeface="Arial MT"/>
                <a:cs typeface="Arial MT"/>
              </a:rPr>
              <a:t> </a:t>
            </a:r>
            <a:r>
              <a:rPr dirty="0" sz="2400" spc="175">
                <a:solidFill>
                  <a:srgbClr val="181818"/>
                </a:solidFill>
                <a:latin typeface="Arial MT"/>
                <a:cs typeface="Arial MT"/>
              </a:rPr>
              <a:t>Technology)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ct val="116799"/>
              </a:lnSpc>
              <a:spcBef>
                <a:spcPts val="360"/>
              </a:spcBef>
            </a:pPr>
            <a:r>
              <a:rPr dirty="0" sz="1850" spc="100">
                <a:solidFill>
                  <a:srgbClr val="181818"/>
                </a:solidFill>
                <a:latin typeface="Trebuchet MS"/>
                <a:cs typeface="Trebuchet MS"/>
              </a:rPr>
              <a:t>Used</a:t>
            </a:r>
            <a:r>
              <a:rPr dirty="0" sz="1850" spc="24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850">
                <a:solidFill>
                  <a:srgbClr val="181818"/>
                </a:solidFill>
                <a:latin typeface="Trebuchet MS"/>
                <a:cs typeface="Trebuchet MS"/>
              </a:rPr>
              <a:t>for</a:t>
            </a:r>
            <a:r>
              <a:rPr dirty="0" sz="1850" spc="25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850" spc="95">
                <a:solidFill>
                  <a:srgbClr val="181818"/>
                </a:solidFill>
                <a:latin typeface="Trebuchet MS"/>
                <a:cs typeface="Trebuchet MS"/>
              </a:rPr>
              <a:t>electromagnetic</a:t>
            </a:r>
            <a:r>
              <a:rPr dirty="0" sz="1850" spc="24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850" spc="60">
                <a:solidFill>
                  <a:srgbClr val="181818"/>
                </a:solidFill>
                <a:latin typeface="Trebuchet MS"/>
                <a:cs typeface="Trebuchet MS"/>
              </a:rPr>
              <a:t>simulation</a:t>
            </a:r>
            <a:r>
              <a:rPr dirty="0" sz="1850" spc="25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850" spc="105">
                <a:solidFill>
                  <a:srgbClr val="181818"/>
                </a:solidFill>
                <a:latin typeface="Trebuchet MS"/>
                <a:cs typeface="Trebuchet MS"/>
              </a:rPr>
              <a:t>and</a:t>
            </a:r>
            <a:r>
              <a:rPr dirty="0" sz="1850" spc="24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850" spc="80">
                <a:solidFill>
                  <a:srgbClr val="181818"/>
                </a:solidFill>
                <a:latin typeface="Trebuchet MS"/>
                <a:cs typeface="Trebuchet MS"/>
              </a:rPr>
              <a:t>analysis</a:t>
            </a:r>
            <a:r>
              <a:rPr dirty="0" sz="1850" spc="250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850" spc="60">
                <a:solidFill>
                  <a:srgbClr val="181818"/>
                </a:solidFill>
                <a:latin typeface="Trebuchet MS"/>
                <a:cs typeface="Trebuchet MS"/>
              </a:rPr>
              <a:t>of</a:t>
            </a:r>
            <a:r>
              <a:rPr dirty="0" sz="1850" spc="24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850" spc="-25">
                <a:solidFill>
                  <a:srgbClr val="181818"/>
                </a:solidFill>
                <a:latin typeface="Trebuchet MS"/>
                <a:cs typeface="Trebuchet MS"/>
              </a:rPr>
              <a:t>the </a:t>
            </a:r>
            <a:r>
              <a:rPr dirty="0" sz="1850" spc="70">
                <a:solidFill>
                  <a:srgbClr val="181818"/>
                </a:solidFill>
                <a:latin typeface="Trebuchet MS"/>
                <a:cs typeface="Trebuchet MS"/>
              </a:rPr>
              <a:t>helical</a:t>
            </a:r>
            <a:r>
              <a:rPr dirty="0" sz="1850" spc="235">
                <a:solidFill>
                  <a:srgbClr val="181818"/>
                </a:solidFill>
                <a:latin typeface="Trebuchet MS"/>
                <a:cs typeface="Trebuchet MS"/>
              </a:rPr>
              <a:t> </a:t>
            </a:r>
            <a:r>
              <a:rPr dirty="0" sz="1850" spc="65">
                <a:solidFill>
                  <a:srgbClr val="181818"/>
                </a:solidFill>
                <a:latin typeface="Trebuchet MS"/>
                <a:cs typeface="Trebuchet MS"/>
              </a:rPr>
              <a:t>antenna.</a:t>
            </a:r>
            <a:endParaRPr sz="1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575074"/>
            <a:ext cx="6576059" cy="6699884"/>
            <a:chOff x="0" y="3575074"/>
            <a:chExt cx="6576059" cy="669988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331332"/>
              <a:ext cx="6575521" cy="59436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699" y="3575074"/>
              <a:ext cx="5000624" cy="6010274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016000" y="1904698"/>
            <a:ext cx="15871190" cy="882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100"/>
              </a:spcBef>
            </a:pPr>
            <a:r>
              <a:rPr dirty="0" sz="2450" spc="100">
                <a:latin typeface="Trebuchet MS"/>
                <a:cs typeface="Trebuchet MS"/>
              </a:rPr>
              <a:t>Using</a:t>
            </a:r>
            <a:r>
              <a:rPr dirty="0" sz="2450" spc="270">
                <a:latin typeface="Trebuchet MS"/>
                <a:cs typeface="Trebuchet MS"/>
              </a:rPr>
              <a:t> </a:t>
            </a:r>
            <a:r>
              <a:rPr dirty="0" sz="2450" spc="85">
                <a:latin typeface="Trebuchet MS"/>
                <a:cs typeface="Trebuchet MS"/>
              </a:rPr>
              <a:t>CST,</a:t>
            </a:r>
            <a:r>
              <a:rPr dirty="0" sz="2450" spc="285">
                <a:latin typeface="Trebuchet MS"/>
                <a:cs typeface="Trebuchet MS"/>
              </a:rPr>
              <a:t> </a:t>
            </a:r>
            <a:r>
              <a:rPr dirty="0" sz="2450">
                <a:latin typeface="Trebuchet MS"/>
                <a:cs typeface="Trebuchet MS"/>
              </a:rPr>
              <a:t>we</a:t>
            </a:r>
            <a:r>
              <a:rPr dirty="0" sz="2450" spc="280">
                <a:latin typeface="Trebuchet MS"/>
                <a:cs typeface="Trebuchet MS"/>
              </a:rPr>
              <a:t> </a:t>
            </a:r>
            <a:r>
              <a:rPr dirty="0" sz="2450">
                <a:latin typeface="Trebuchet MS"/>
                <a:cs typeface="Trebuchet MS"/>
              </a:rPr>
              <a:t>tried</a:t>
            </a:r>
            <a:r>
              <a:rPr dirty="0" sz="2450" spc="280">
                <a:latin typeface="Trebuchet MS"/>
                <a:cs typeface="Trebuchet MS"/>
              </a:rPr>
              <a:t> </a:t>
            </a:r>
            <a:r>
              <a:rPr dirty="0" sz="2450">
                <a:latin typeface="Trebuchet MS"/>
                <a:cs typeface="Trebuchet MS"/>
              </a:rPr>
              <a:t>to</a:t>
            </a:r>
            <a:r>
              <a:rPr dirty="0" sz="2450" spc="285">
                <a:latin typeface="Trebuchet MS"/>
                <a:cs typeface="Trebuchet MS"/>
              </a:rPr>
              <a:t> </a:t>
            </a:r>
            <a:r>
              <a:rPr dirty="0" sz="2450" spc="80">
                <a:latin typeface="Trebuchet MS"/>
                <a:cs typeface="Trebuchet MS"/>
              </a:rPr>
              <a:t>provide</a:t>
            </a:r>
            <a:r>
              <a:rPr dirty="0" sz="2450" spc="280">
                <a:latin typeface="Trebuchet MS"/>
                <a:cs typeface="Trebuchet MS"/>
              </a:rPr>
              <a:t> </a:t>
            </a:r>
            <a:r>
              <a:rPr dirty="0" sz="2450" spc="100">
                <a:latin typeface="Trebuchet MS"/>
                <a:cs typeface="Trebuchet MS"/>
              </a:rPr>
              <a:t>a</a:t>
            </a:r>
            <a:r>
              <a:rPr dirty="0" sz="2450" spc="280">
                <a:latin typeface="Trebuchet MS"/>
                <a:cs typeface="Trebuchet MS"/>
              </a:rPr>
              <a:t> </a:t>
            </a:r>
            <a:r>
              <a:rPr dirty="0" sz="2450" spc="140">
                <a:latin typeface="Trebuchet MS"/>
                <a:cs typeface="Trebuchet MS"/>
              </a:rPr>
              <a:t>basic</a:t>
            </a:r>
            <a:r>
              <a:rPr dirty="0" sz="2450" spc="285">
                <a:latin typeface="Trebuchet MS"/>
                <a:cs typeface="Trebuchet MS"/>
              </a:rPr>
              <a:t> </a:t>
            </a:r>
            <a:r>
              <a:rPr dirty="0" sz="2450" spc="75">
                <a:latin typeface="Trebuchet MS"/>
                <a:cs typeface="Trebuchet MS"/>
              </a:rPr>
              <a:t>visualization</a:t>
            </a:r>
            <a:r>
              <a:rPr dirty="0" sz="2450" spc="280">
                <a:latin typeface="Trebuchet MS"/>
                <a:cs typeface="Trebuchet MS"/>
              </a:rPr>
              <a:t> </a:t>
            </a:r>
            <a:r>
              <a:rPr dirty="0" sz="2450" spc="60">
                <a:latin typeface="Trebuchet MS"/>
                <a:cs typeface="Trebuchet MS"/>
              </a:rPr>
              <a:t>of</a:t>
            </a:r>
            <a:r>
              <a:rPr dirty="0" sz="2450" spc="280">
                <a:latin typeface="Trebuchet MS"/>
                <a:cs typeface="Trebuchet MS"/>
              </a:rPr>
              <a:t> </a:t>
            </a:r>
            <a:r>
              <a:rPr dirty="0" sz="2450">
                <a:latin typeface="Trebuchet MS"/>
                <a:cs typeface="Trebuchet MS"/>
              </a:rPr>
              <a:t>the</a:t>
            </a:r>
            <a:r>
              <a:rPr dirty="0" sz="2450" spc="285">
                <a:latin typeface="Trebuchet MS"/>
                <a:cs typeface="Trebuchet MS"/>
              </a:rPr>
              <a:t> </a:t>
            </a:r>
            <a:r>
              <a:rPr dirty="0" sz="2450" spc="75">
                <a:latin typeface="Trebuchet MS"/>
                <a:cs typeface="Trebuchet MS"/>
              </a:rPr>
              <a:t>helical</a:t>
            </a:r>
            <a:r>
              <a:rPr dirty="0" sz="2450" spc="280">
                <a:latin typeface="Trebuchet MS"/>
                <a:cs typeface="Trebuchet MS"/>
              </a:rPr>
              <a:t> </a:t>
            </a:r>
            <a:r>
              <a:rPr dirty="0" sz="2450" spc="75">
                <a:latin typeface="Trebuchet MS"/>
                <a:cs typeface="Trebuchet MS"/>
              </a:rPr>
              <a:t>antenna.</a:t>
            </a:r>
            <a:r>
              <a:rPr dirty="0" sz="2450" spc="285">
                <a:latin typeface="Trebuchet MS"/>
                <a:cs typeface="Trebuchet MS"/>
              </a:rPr>
              <a:t> </a:t>
            </a:r>
            <a:r>
              <a:rPr dirty="0" sz="2450">
                <a:latin typeface="Trebuchet MS"/>
                <a:cs typeface="Trebuchet MS"/>
              </a:rPr>
              <a:t>The</a:t>
            </a:r>
            <a:r>
              <a:rPr dirty="0" sz="2450" spc="280">
                <a:latin typeface="Trebuchet MS"/>
                <a:cs typeface="Trebuchet MS"/>
              </a:rPr>
              <a:t> </a:t>
            </a:r>
            <a:r>
              <a:rPr dirty="0" sz="2450" spc="90">
                <a:latin typeface="Trebuchet MS"/>
                <a:cs typeface="Trebuchet MS"/>
              </a:rPr>
              <a:t>radiation</a:t>
            </a:r>
            <a:r>
              <a:rPr dirty="0" sz="2450" spc="280">
                <a:latin typeface="Trebuchet MS"/>
                <a:cs typeface="Trebuchet MS"/>
              </a:rPr>
              <a:t> </a:t>
            </a:r>
            <a:r>
              <a:rPr dirty="0" sz="2450" spc="65">
                <a:latin typeface="Trebuchet MS"/>
                <a:cs typeface="Trebuchet MS"/>
              </a:rPr>
              <a:t>pattern</a:t>
            </a:r>
            <a:r>
              <a:rPr dirty="0" sz="2450" spc="285">
                <a:latin typeface="Trebuchet MS"/>
                <a:cs typeface="Trebuchet MS"/>
              </a:rPr>
              <a:t> </a:t>
            </a:r>
            <a:r>
              <a:rPr dirty="0" sz="2450">
                <a:latin typeface="Trebuchet MS"/>
                <a:cs typeface="Trebuchet MS"/>
              </a:rPr>
              <a:t>in</a:t>
            </a:r>
            <a:r>
              <a:rPr dirty="0" sz="2450" spc="280">
                <a:latin typeface="Trebuchet MS"/>
                <a:cs typeface="Trebuchet MS"/>
              </a:rPr>
              <a:t> </a:t>
            </a:r>
            <a:r>
              <a:rPr dirty="0" sz="2450" spc="200">
                <a:latin typeface="Trebuchet MS"/>
                <a:cs typeface="Trebuchet MS"/>
              </a:rPr>
              <a:t>2D </a:t>
            </a:r>
            <a:r>
              <a:rPr dirty="0" sz="2450" spc="120">
                <a:latin typeface="Trebuchet MS"/>
                <a:cs typeface="Trebuchet MS"/>
              </a:rPr>
              <a:t>and</a:t>
            </a:r>
            <a:r>
              <a:rPr dirty="0" sz="2450" spc="290">
                <a:latin typeface="Trebuchet MS"/>
                <a:cs typeface="Trebuchet MS"/>
              </a:rPr>
              <a:t> </a:t>
            </a:r>
            <a:r>
              <a:rPr dirty="0" sz="2450" spc="105">
                <a:latin typeface="Trebuchet MS"/>
                <a:cs typeface="Trebuchet MS"/>
              </a:rPr>
              <a:t>3D</a:t>
            </a:r>
            <a:r>
              <a:rPr dirty="0" sz="2450" spc="295">
                <a:latin typeface="Trebuchet MS"/>
                <a:cs typeface="Trebuchet MS"/>
              </a:rPr>
              <a:t> </a:t>
            </a:r>
            <a:r>
              <a:rPr dirty="0" sz="2450">
                <a:latin typeface="Trebuchet MS"/>
                <a:cs typeface="Trebuchet MS"/>
              </a:rPr>
              <a:t>is</a:t>
            </a:r>
            <a:r>
              <a:rPr dirty="0" sz="2450" spc="290">
                <a:latin typeface="Trebuchet MS"/>
                <a:cs typeface="Trebuchet MS"/>
              </a:rPr>
              <a:t> </a:t>
            </a:r>
            <a:r>
              <a:rPr dirty="0" sz="2450" spc="110">
                <a:latin typeface="Trebuchet MS"/>
                <a:cs typeface="Trebuchet MS"/>
              </a:rPr>
              <a:t>also</a:t>
            </a:r>
            <a:r>
              <a:rPr dirty="0" sz="2450" spc="295">
                <a:latin typeface="Trebuchet MS"/>
                <a:cs typeface="Trebuchet MS"/>
              </a:rPr>
              <a:t> </a:t>
            </a:r>
            <a:r>
              <a:rPr dirty="0" sz="2450" spc="80">
                <a:latin typeface="Trebuchet MS"/>
                <a:cs typeface="Trebuchet MS"/>
              </a:rPr>
              <a:t>shown</a:t>
            </a:r>
            <a:r>
              <a:rPr dirty="0" sz="2450" spc="290">
                <a:latin typeface="Trebuchet MS"/>
                <a:cs typeface="Trebuchet MS"/>
              </a:rPr>
              <a:t> </a:t>
            </a:r>
            <a:r>
              <a:rPr dirty="0" sz="2450" spc="95">
                <a:latin typeface="Trebuchet MS"/>
                <a:cs typeface="Trebuchet MS"/>
              </a:rPr>
              <a:t>using</a:t>
            </a:r>
            <a:r>
              <a:rPr dirty="0" sz="2450" spc="295">
                <a:latin typeface="Trebuchet MS"/>
                <a:cs typeface="Trebuchet MS"/>
              </a:rPr>
              <a:t> </a:t>
            </a:r>
            <a:r>
              <a:rPr dirty="0" sz="2450">
                <a:latin typeface="Trebuchet MS"/>
                <a:cs typeface="Trebuchet MS"/>
              </a:rPr>
              <a:t>this</a:t>
            </a:r>
            <a:r>
              <a:rPr dirty="0" sz="2450" spc="290">
                <a:latin typeface="Trebuchet MS"/>
                <a:cs typeface="Trebuchet MS"/>
              </a:rPr>
              <a:t> </a:t>
            </a:r>
            <a:r>
              <a:rPr dirty="0" sz="2450">
                <a:latin typeface="Trebuchet MS"/>
                <a:cs typeface="Trebuchet MS"/>
              </a:rPr>
              <a:t>tool.</a:t>
            </a:r>
            <a:r>
              <a:rPr dirty="0" sz="2450" spc="295">
                <a:latin typeface="Trebuchet MS"/>
                <a:cs typeface="Trebuchet MS"/>
              </a:rPr>
              <a:t> </a:t>
            </a:r>
            <a:r>
              <a:rPr dirty="0" u="heavy" sz="2450" spc="210">
                <a:solidFill>
                  <a:srgbClr val="004AAC"/>
                </a:solidFill>
                <a:uFill>
                  <a:solidFill>
                    <a:srgbClr val="004AAC"/>
                  </a:solidFill>
                </a:uFill>
                <a:latin typeface="Trebuchet MS"/>
                <a:cs typeface="Trebuchet MS"/>
                <a:hlinkClick r:id="rId4"/>
              </a:rPr>
              <a:t>Code</a:t>
            </a:r>
            <a:r>
              <a:rPr dirty="0" u="heavy" sz="2450" spc="290">
                <a:solidFill>
                  <a:srgbClr val="004AAC"/>
                </a:solidFill>
                <a:uFill>
                  <a:solidFill>
                    <a:srgbClr val="004AAC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dirty="0" u="heavy" sz="2450" spc="-20">
                <a:solidFill>
                  <a:srgbClr val="004AAC"/>
                </a:solidFill>
                <a:uFill>
                  <a:solidFill>
                    <a:srgbClr val="004AAC"/>
                  </a:solidFill>
                </a:uFill>
                <a:latin typeface="Trebuchet MS"/>
                <a:cs typeface="Trebuchet MS"/>
                <a:hlinkClick r:id="rId4"/>
              </a:rPr>
              <a:t>Link</a:t>
            </a:r>
            <a:endParaRPr sz="2450">
              <a:latin typeface="Trebuchet MS"/>
              <a:cs typeface="Trebuchet M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6061909" y="0"/>
            <a:ext cx="12226290" cy="9585960"/>
            <a:chOff x="6061909" y="0"/>
            <a:chExt cx="12226290" cy="9585960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47925" y="0"/>
              <a:ext cx="4540075" cy="67183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3852" y="3575074"/>
              <a:ext cx="5372099" cy="601027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1909" y="3575074"/>
              <a:ext cx="5524500" cy="322897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61909" y="6800808"/>
              <a:ext cx="5496599" cy="278129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1016845"/>
            <a:ext cx="6242050" cy="100393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pc="90">
                <a:latin typeface="Arial MT"/>
                <a:cs typeface="Arial MT"/>
              </a:rPr>
              <a:t>GUI</a:t>
            </a:r>
            <a:r>
              <a:rPr dirty="0" spc="66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USING</a:t>
            </a:r>
            <a:r>
              <a:rPr dirty="0" spc="660">
                <a:latin typeface="Arial MT"/>
                <a:cs typeface="Arial MT"/>
              </a:rPr>
              <a:t> </a:t>
            </a:r>
            <a:r>
              <a:rPr dirty="0" spc="-350">
                <a:latin typeface="Arial MT"/>
                <a:cs typeface="Arial MT"/>
              </a:rPr>
              <a:t>CST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4206923"/>
            <a:ext cx="8838565" cy="6068060"/>
            <a:chOff x="0" y="4206923"/>
            <a:chExt cx="8838565" cy="60680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331331"/>
              <a:ext cx="6575521" cy="59436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75472" y="4206923"/>
              <a:ext cx="6962774" cy="5391149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016000" y="1904699"/>
            <a:ext cx="15961994" cy="173990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2450" spc="145">
                <a:solidFill>
                  <a:srgbClr val="1A1A1A"/>
                </a:solidFill>
                <a:latin typeface="Trebuchet MS"/>
                <a:cs typeface="Trebuchet MS"/>
              </a:rPr>
              <a:t>GNU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150">
                <a:solidFill>
                  <a:srgbClr val="1A1A1A"/>
                </a:solidFill>
                <a:latin typeface="Trebuchet MS"/>
                <a:cs typeface="Trebuchet MS"/>
              </a:rPr>
              <a:t>Octave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150">
                <a:solidFill>
                  <a:srgbClr val="1A1A1A"/>
                </a:solidFill>
                <a:latin typeface="Trebuchet MS"/>
                <a:cs typeface="Trebuchet MS"/>
              </a:rPr>
              <a:t>gave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1A1A1A"/>
                </a:solidFill>
                <a:latin typeface="Trebuchet MS"/>
                <a:cs typeface="Trebuchet MS"/>
              </a:rPr>
              <a:t>us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100">
                <a:solidFill>
                  <a:srgbClr val="1A1A1A"/>
                </a:solidFill>
                <a:latin typeface="Trebuchet MS"/>
                <a:cs typeface="Trebuchet MS"/>
              </a:rPr>
              <a:t>a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65">
                <a:solidFill>
                  <a:srgbClr val="1A1A1A"/>
                </a:solidFill>
                <a:latin typeface="Trebuchet MS"/>
                <a:cs typeface="Trebuchet MS"/>
              </a:rPr>
              <a:t>platform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1A1A1A"/>
                </a:solidFill>
                <a:latin typeface="Trebuchet MS"/>
                <a:cs typeface="Trebuchet MS"/>
              </a:rPr>
              <a:t>to</a:t>
            </a:r>
            <a:r>
              <a:rPr dirty="0" sz="2450" spc="280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85">
                <a:solidFill>
                  <a:srgbClr val="1A1A1A"/>
                </a:solidFill>
                <a:latin typeface="Trebuchet MS"/>
                <a:cs typeface="Trebuchet MS"/>
              </a:rPr>
              <a:t>show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1A1A1A"/>
                </a:solidFill>
                <a:latin typeface="Trebuchet MS"/>
                <a:cs typeface="Trebuchet MS"/>
              </a:rPr>
              <a:t>the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75">
                <a:solidFill>
                  <a:srgbClr val="1A1A1A"/>
                </a:solidFill>
                <a:latin typeface="Trebuchet MS"/>
                <a:cs typeface="Trebuchet MS"/>
              </a:rPr>
              <a:t>helical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100">
                <a:solidFill>
                  <a:srgbClr val="1A1A1A"/>
                </a:solidFill>
                <a:latin typeface="Trebuchet MS"/>
                <a:cs typeface="Trebuchet MS"/>
              </a:rPr>
              <a:t>antenna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65">
                <a:solidFill>
                  <a:srgbClr val="1A1A1A"/>
                </a:solidFill>
                <a:latin typeface="Trebuchet MS"/>
                <a:cs typeface="Trebuchet MS"/>
              </a:rPr>
              <a:t>model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1A1A1A"/>
                </a:solidFill>
                <a:latin typeface="Trebuchet MS"/>
                <a:cs typeface="Trebuchet MS"/>
              </a:rPr>
              <a:t>in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120">
                <a:solidFill>
                  <a:srgbClr val="1A1A1A"/>
                </a:solidFill>
                <a:latin typeface="Trebuchet MS"/>
                <a:cs typeface="Trebuchet MS"/>
              </a:rPr>
              <a:t>2D.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1A1A1A"/>
                </a:solidFill>
                <a:latin typeface="Trebuchet MS"/>
                <a:cs typeface="Trebuchet MS"/>
              </a:rPr>
              <a:t>The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1A1A1A"/>
                </a:solidFill>
                <a:latin typeface="Trebuchet MS"/>
                <a:cs typeface="Trebuchet MS"/>
              </a:rPr>
              <a:t>user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120">
                <a:solidFill>
                  <a:srgbClr val="1A1A1A"/>
                </a:solidFill>
                <a:latin typeface="Trebuchet MS"/>
                <a:cs typeface="Trebuchet MS"/>
              </a:rPr>
              <a:t>was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80">
                <a:solidFill>
                  <a:srgbClr val="1A1A1A"/>
                </a:solidFill>
                <a:latin typeface="Trebuchet MS"/>
                <a:cs typeface="Trebuchet MS"/>
              </a:rPr>
              <a:t>given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-25">
                <a:solidFill>
                  <a:srgbClr val="1A1A1A"/>
                </a:solidFill>
                <a:latin typeface="Trebuchet MS"/>
                <a:cs typeface="Trebuchet MS"/>
              </a:rPr>
              <a:t>the</a:t>
            </a:r>
            <a:endParaRPr sz="2450">
              <a:latin typeface="Trebuchet MS"/>
              <a:cs typeface="Trebuchet MS"/>
            </a:endParaRPr>
          </a:p>
          <a:p>
            <a:pPr marL="12700" marR="5080">
              <a:lnSpc>
                <a:spcPct val="114799"/>
              </a:lnSpc>
            </a:pPr>
            <a:r>
              <a:rPr dirty="0" sz="2450" spc="80">
                <a:solidFill>
                  <a:srgbClr val="1A1A1A"/>
                </a:solidFill>
                <a:latin typeface="Trebuchet MS"/>
                <a:cs typeface="Trebuchet MS"/>
              </a:rPr>
              <a:t>freedom</a:t>
            </a:r>
            <a:r>
              <a:rPr dirty="0" sz="2450" spc="280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1A1A1A"/>
                </a:solidFill>
                <a:latin typeface="Trebuchet MS"/>
                <a:cs typeface="Trebuchet MS"/>
              </a:rPr>
              <a:t>to</a:t>
            </a:r>
            <a:r>
              <a:rPr dirty="0" sz="2450" spc="29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135">
                <a:solidFill>
                  <a:srgbClr val="1A1A1A"/>
                </a:solidFill>
                <a:latin typeface="Trebuchet MS"/>
                <a:cs typeface="Trebuchet MS"/>
              </a:rPr>
              <a:t>choose</a:t>
            </a:r>
            <a:r>
              <a:rPr dirty="0" sz="2450" spc="290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1A1A1A"/>
                </a:solidFill>
                <a:latin typeface="Trebuchet MS"/>
                <a:cs typeface="Trebuchet MS"/>
              </a:rPr>
              <a:t>their</a:t>
            </a:r>
            <a:r>
              <a:rPr dirty="0" sz="2450" spc="29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60">
                <a:solidFill>
                  <a:srgbClr val="1A1A1A"/>
                </a:solidFill>
                <a:latin typeface="Trebuchet MS"/>
                <a:cs typeface="Trebuchet MS"/>
              </a:rPr>
              <a:t>own</a:t>
            </a:r>
            <a:r>
              <a:rPr dirty="0" sz="2450" spc="290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1A1A1A"/>
                </a:solidFill>
                <a:latin typeface="Trebuchet MS"/>
                <a:cs typeface="Trebuchet MS"/>
              </a:rPr>
              <a:t>number</a:t>
            </a:r>
            <a:r>
              <a:rPr dirty="0" sz="2450" spc="29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60">
                <a:solidFill>
                  <a:srgbClr val="1A1A1A"/>
                </a:solidFill>
                <a:latin typeface="Trebuchet MS"/>
                <a:cs typeface="Trebuchet MS"/>
              </a:rPr>
              <a:t>of</a:t>
            </a:r>
            <a:r>
              <a:rPr dirty="0" sz="2450" spc="290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1A1A1A"/>
                </a:solidFill>
                <a:latin typeface="Trebuchet MS"/>
                <a:cs typeface="Trebuchet MS"/>
              </a:rPr>
              <a:t>turns,</a:t>
            </a:r>
            <a:r>
              <a:rPr dirty="0" sz="2450" spc="29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45">
                <a:solidFill>
                  <a:srgbClr val="1A1A1A"/>
                </a:solidFill>
                <a:latin typeface="Trebuchet MS"/>
                <a:cs typeface="Trebuchet MS"/>
              </a:rPr>
              <a:t>diameter,</a:t>
            </a:r>
            <a:r>
              <a:rPr dirty="0" sz="2450" spc="290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55">
                <a:solidFill>
                  <a:srgbClr val="1A1A1A"/>
                </a:solidFill>
                <a:latin typeface="Trebuchet MS"/>
                <a:cs typeface="Trebuchet MS"/>
              </a:rPr>
              <a:t>frequency,</a:t>
            </a:r>
            <a:r>
              <a:rPr dirty="0" sz="2450" spc="290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120">
                <a:solidFill>
                  <a:srgbClr val="1A1A1A"/>
                </a:solidFill>
                <a:latin typeface="Trebuchet MS"/>
                <a:cs typeface="Trebuchet MS"/>
              </a:rPr>
              <a:t>and</a:t>
            </a:r>
            <a:r>
              <a:rPr dirty="0" sz="2450" spc="29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155">
                <a:solidFill>
                  <a:srgbClr val="1A1A1A"/>
                </a:solidFill>
                <a:latin typeface="Trebuchet MS"/>
                <a:cs typeface="Trebuchet MS"/>
              </a:rPr>
              <a:t>spacing</a:t>
            </a:r>
            <a:r>
              <a:rPr dirty="0" sz="2450" spc="290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90">
                <a:solidFill>
                  <a:srgbClr val="1A1A1A"/>
                </a:solidFill>
                <a:latin typeface="Trebuchet MS"/>
                <a:cs typeface="Trebuchet MS"/>
              </a:rPr>
              <a:t>between</a:t>
            </a:r>
            <a:r>
              <a:rPr dirty="0" sz="2450" spc="29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1A1A1A"/>
                </a:solidFill>
                <a:latin typeface="Trebuchet MS"/>
                <a:cs typeface="Trebuchet MS"/>
              </a:rPr>
              <a:t>the</a:t>
            </a:r>
            <a:r>
              <a:rPr dirty="0" sz="2450" spc="290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1A1A1A"/>
                </a:solidFill>
                <a:latin typeface="Trebuchet MS"/>
                <a:cs typeface="Trebuchet MS"/>
              </a:rPr>
              <a:t>turns.</a:t>
            </a:r>
            <a:r>
              <a:rPr dirty="0" sz="2450" spc="29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-25">
                <a:solidFill>
                  <a:srgbClr val="1A1A1A"/>
                </a:solidFill>
                <a:latin typeface="Trebuchet MS"/>
                <a:cs typeface="Trebuchet MS"/>
              </a:rPr>
              <a:t>The </a:t>
            </a:r>
            <a:r>
              <a:rPr dirty="0" sz="2450" spc="100">
                <a:solidFill>
                  <a:srgbClr val="1A1A1A"/>
                </a:solidFill>
                <a:latin typeface="Trebuchet MS"/>
                <a:cs typeface="Trebuchet MS"/>
              </a:rPr>
              <a:t>antenna</a:t>
            </a:r>
            <a:r>
              <a:rPr dirty="0" sz="2450" spc="26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1A1A1A"/>
                </a:solidFill>
                <a:latin typeface="Trebuchet MS"/>
                <a:cs typeface="Trebuchet MS"/>
              </a:rPr>
              <a:t>is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140">
                <a:solidFill>
                  <a:srgbClr val="1A1A1A"/>
                </a:solidFill>
                <a:latin typeface="Trebuchet MS"/>
                <a:cs typeface="Trebuchet MS"/>
              </a:rPr>
              <a:t>designed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114">
                <a:solidFill>
                  <a:srgbClr val="1A1A1A"/>
                </a:solidFill>
                <a:latin typeface="Trebuchet MS"/>
                <a:cs typeface="Trebuchet MS"/>
              </a:rPr>
              <a:t>accordingly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1A1A1A"/>
                </a:solidFill>
                <a:latin typeface="Trebuchet MS"/>
                <a:cs typeface="Trebuchet MS"/>
              </a:rPr>
              <a:t>with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1A1A1A"/>
                </a:solidFill>
                <a:latin typeface="Trebuchet MS"/>
                <a:cs typeface="Trebuchet MS"/>
              </a:rPr>
              <a:t>the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100">
                <a:solidFill>
                  <a:srgbClr val="1A1A1A"/>
                </a:solidFill>
                <a:latin typeface="Trebuchet MS"/>
                <a:cs typeface="Trebuchet MS"/>
              </a:rPr>
              <a:t>calculation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60">
                <a:solidFill>
                  <a:srgbClr val="1A1A1A"/>
                </a:solidFill>
                <a:latin typeface="Trebuchet MS"/>
                <a:cs typeface="Trebuchet MS"/>
              </a:rPr>
              <a:t>of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1A1A1A"/>
                </a:solidFill>
                <a:latin typeface="Trebuchet MS"/>
                <a:cs typeface="Trebuchet MS"/>
              </a:rPr>
              <a:t>HPBW,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1A1A1A"/>
                </a:solidFill>
                <a:latin typeface="Trebuchet MS"/>
                <a:cs typeface="Trebuchet MS"/>
              </a:rPr>
              <a:t>FNBW,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>
                <a:solidFill>
                  <a:srgbClr val="1A1A1A"/>
                </a:solidFill>
                <a:latin typeface="Trebuchet MS"/>
                <a:cs typeface="Trebuchet MS"/>
              </a:rPr>
              <a:t>Pitch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75">
                <a:solidFill>
                  <a:srgbClr val="1A1A1A"/>
                </a:solidFill>
                <a:latin typeface="Trebuchet MS"/>
                <a:cs typeface="Trebuchet MS"/>
              </a:rPr>
              <a:t>angle,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120">
                <a:solidFill>
                  <a:srgbClr val="1A1A1A"/>
                </a:solidFill>
                <a:latin typeface="Trebuchet MS"/>
                <a:cs typeface="Trebuchet MS"/>
              </a:rPr>
              <a:t>and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100">
                <a:solidFill>
                  <a:srgbClr val="1A1A1A"/>
                </a:solidFill>
                <a:latin typeface="Trebuchet MS"/>
                <a:cs typeface="Trebuchet MS"/>
              </a:rPr>
              <a:t>antenna</a:t>
            </a:r>
            <a:r>
              <a:rPr dirty="0" sz="2450" spc="275">
                <a:solidFill>
                  <a:srgbClr val="1A1A1A"/>
                </a:solidFill>
                <a:latin typeface="Trebuchet MS"/>
                <a:cs typeface="Trebuchet MS"/>
              </a:rPr>
              <a:t> </a:t>
            </a:r>
            <a:r>
              <a:rPr dirty="0" sz="2450" spc="35">
                <a:solidFill>
                  <a:srgbClr val="1A1A1A"/>
                </a:solidFill>
                <a:latin typeface="Trebuchet MS"/>
                <a:cs typeface="Trebuchet MS"/>
              </a:rPr>
              <a:t>length. </a:t>
            </a:r>
            <a:r>
              <a:rPr dirty="0" u="heavy" sz="2450" spc="210">
                <a:solidFill>
                  <a:srgbClr val="004AAC"/>
                </a:solidFill>
                <a:uFill>
                  <a:solidFill>
                    <a:srgbClr val="004AAC"/>
                  </a:solidFill>
                </a:uFill>
                <a:latin typeface="Trebuchet MS"/>
                <a:cs typeface="Trebuchet MS"/>
                <a:hlinkClick r:id="rId4"/>
              </a:rPr>
              <a:t>Code</a:t>
            </a:r>
            <a:r>
              <a:rPr dirty="0" u="heavy" sz="2450" spc="280">
                <a:solidFill>
                  <a:srgbClr val="004AAC"/>
                </a:solidFill>
                <a:uFill>
                  <a:solidFill>
                    <a:srgbClr val="004AAC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dirty="0" u="heavy" sz="2450" spc="-20">
                <a:solidFill>
                  <a:srgbClr val="004AAC"/>
                </a:solidFill>
                <a:uFill>
                  <a:solidFill>
                    <a:srgbClr val="004AAC"/>
                  </a:solidFill>
                </a:uFill>
                <a:latin typeface="Trebuchet MS"/>
                <a:cs typeface="Trebuchet MS"/>
                <a:hlinkClick r:id="rId4"/>
              </a:rPr>
              <a:t>Link</a:t>
            </a:r>
            <a:endParaRPr sz="2450">
              <a:latin typeface="Trebuchet MS"/>
              <a:cs typeface="Trebuchet MS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8836866" y="0"/>
            <a:ext cx="9451340" cy="9547225"/>
            <a:chOff x="8836866" y="0"/>
            <a:chExt cx="9451340" cy="9547225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47924" y="0"/>
              <a:ext cx="4540075" cy="67183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6866" y="7184537"/>
              <a:ext cx="5714999" cy="23621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36866" y="4206923"/>
              <a:ext cx="2590799" cy="302894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7764" y="4157143"/>
              <a:ext cx="3124199" cy="3028949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1016844"/>
            <a:ext cx="10266045" cy="100393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GUI</a:t>
            </a:r>
            <a:r>
              <a:rPr dirty="0" spc="-305"/>
              <a:t> </a:t>
            </a:r>
            <a:r>
              <a:rPr dirty="0" spc="-95"/>
              <a:t>USING</a:t>
            </a:r>
            <a:r>
              <a:rPr dirty="0" spc="-300"/>
              <a:t> </a:t>
            </a:r>
            <a:r>
              <a:rPr dirty="0"/>
              <a:t>GNU</a:t>
            </a:r>
            <a:r>
              <a:rPr dirty="0" spc="-300"/>
              <a:t> </a:t>
            </a:r>
            <a:r>
              <a:rPr dirty="0" spc="60"/>
              <a:t>OCTAVE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56759" y="0"/>
            <a:ext cx="16931640" cy="10287000"/>
            <a:chOff x="1356759" y="0"/>
            <a:chExt cx="1693164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3314" y="0"/>
              <a:ext cx="10164685" cy="1027750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44517" y="0"/>
              <a:ext cx="6443482" cy="10286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6759" y="2014457"/>
              <a:ext cx="11815233" cy="664606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6759" y="3316347"/>
              <a:ext cx="11819725" cy="534417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0433" y="3996064"/>
              <a:ext cx="114300" cy="1142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0433" y="5481964"/>
              <a:ext cx="114300" cy="1142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0433" y="6967864"/>
              <a:ext cx="114300" cy="11429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3054525" y="3721827"/>
            <a:ext cx="8997950" cy="44831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6100"/>
              </a:lnSpc>
              <a:spcBef>
                <a:spcPts val="90"/>
              </a:spcBef>
            </a:pPr>
            <a:r>
              <a:rPr dirty="0" sz="2800" spc="220">
                <a:solidFill>
                  <a:srgbClr val="FFFFFF"/>
                </a:solidFill>
                <a:latin typeface="Trebuchet MS"/>
                <a:cs typeface="Trebuchet MS"/>
              </a:rPr>
              <a:t>CST</a:t>
            </a:r>
            <a:r>
              <a:rPr dirty="0" sz="28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5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28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28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0">
                <a:solidFill>
                  <a:srgbClr val="FFFFFF"/>
                </a:solidFill>
                <a:latin typeface="Trebuchet MS"/>
                <a:cs typeface="Trebuchet MS"/>
              </a:rPr>
              <a:t>software</a:t>
            </a:r>
            <a:r>
              <a:rPr dirty="0" sz="2800" spc="3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8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learn</a:t>
            </a:r>
            <a:r>
              <a:rPr dirty="0" sz="28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8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2800" spc="3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5">
                <a:solidFill>
                  <a:srgbClr val="FFFFFF"/>
                </a:solidFill>
                <a:latin typeface="Trebuchet MS"/>
                <a:cs typeface="Trebuchet MS"/>
              </a:rPr>
              <a:t>team.</a:t>
            </a:r>
            <a:r>
              <a:rPr dirty="0" sz="2800" spc="3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29">
                <a:solidFill>
                  <a:srgbClr val="FFFFFF"/>
                </a:solidFill>
                <a:latin typeface="Trebuchet MS"/>
                <a:cs typeface="Trebuchet MS"/>
              </a:rPr>
              <a:t>So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280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5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280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challenge</a:t>
            </a:r>
            <a:r>
              <a:rPr dirty="0" sz="280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80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0">
                <a:solidFill>
                  <a:srgbClr val="FFFFFF"/>
                </a:solidFill>
                <a:latin typeface="Trebuchet MS"/>
                <a:cs typeface="Trebuchet MS"/>
              </a:rPr>
              <a:t>develop</a:t>
            </a:r>
            <a:r>
              <a:rPr dirty="0" sz="280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80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0">
                <a:solidFill>
                  <a:srgbClr val="FFFFFF"/>
                </a:solidFill>
                <a:latin typeface="Trebuchet MS"/>
                <a:cs typeface="Trebuchet MS"/>
              </a:rPr>
              <a:t>whole</a:t>
            </a:r>
            <a:r>
              <a:rPr dirty="0" sz="280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project</a:t>
            </a:r>
            <a:r>
              <a:rPr dirty="0" sz="2800" spc="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800" spc="155">
                <a:solidFill>
                  <a:srgbClr val="FFFFFF"/>
                </a:solidFill>
                <a:latin typeface="Trebuchet MS"/>
                <a:cs typeface="Trebuchet MS"/>
              </a:rPr>
              <a:t>3D</a:t>
            </a:r>
            <a:r>
              <a:rPr dirty="0" sz="2800" spc="3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2800" spc="3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20">
                <a:solidFill>
                  <a:srgbClr val="FFFFFF"/>
                </a:solidFill>
                <a:latin typeface="Trebuchet MS"/>
                <a:cs typeface="Trebuchet MS"/>
              </a:rPr>
              <a:t>such</a:t>
            </a:r>
            <a:r>
              <a:rPr dirty="0" sz="2800" spc="3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40">
                <a:solidFill>
                  <a:srgbClr val="FFFFFF"/>
                </a:solidFill>
                <a:latin typeface="Trebuchet MS"/>
                <a:cs typeface="Trebuchet MS"/>
              </a:rPr>
              <a:t>accuracy.</a:t>
            </a:r>
            <a:endParaRPr sz="280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  <a:spcBef>
                <a:spcPts val="540"/>
              </a:spcBef>
            </a:pP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800" spc="3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reduction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elements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20">
                <a:solidFill>
                  <a:srgbClr val="FFFFFF"/>
                </a:solidFill>
                <a:latin typeface="Trebuchet MS"/>
                <a:cs typeface="Trebuchet MS"/>
              </a:rPr>
              <a:t>CST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55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dirty="0" sz="2800" spc="3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major</a:t>
            </a:r>
            <a:endParaRPr sz="2800">
              <a:latin typeface="Trebuchet MS"/>
              <a:cs typeface="Trebuchet MS"/>
            </a:endParaRPr>
          </a:p>
          <a:p>
            <a:pPr algn="just" marL="12700" marR="273050">
              <a:lnSpc>
                <a:spcPct val="116100"/>
              </a:lnSpc>
            </a:pP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problem</a:t>
            </a:r>
            <a:r>
              <a:rPr dirty="0" sz="2800" spc="3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800" spc="3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2800" spc="3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2800" spc="3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2800" spc="3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Trebuchet MS"/>
                <a:cs typeface="Trebuchet MS"/>
              </a:rPr>
              <a:t>had</a:t>
            </a:r>
            <a:r>
              <a:rPr dirty="0" sz="2800" spc="3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only</a:t>
            </a:r>
            <a:r>
              <a:rPr dirty="0" sz="2800" spc="3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3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3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student</a:t>
            </a:r>
            <a:r>
              <a:rPr dirty="0" sz="2800" spc="3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learning 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tool.</a:t>
            </a:r>
            <a:endParaRPr sz="2800">
              <a:latin typeface="Trebuchet MS"/>
              <a:cs typeface="Trebuchet MS"/>
            </a:endParaRPr>
          </a:p>
          <a:p>
            <a:pPr algn="just" marL="12700" marR="1953895">
              <a:lnSpc>
                <a:spcPct val="116100"/>
              </a:lnSpc>
            </a:pP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05">
                <a:solidFill>
                  <a:srgbClr val="FFFFFF"/>
                </a:solidFill>
                <a:latin typeface="Trebuchet MS"/>
                <a:cs typeface="Trebuchet MS"/>
              </a:rPr>
              <a:t>GNU,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5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95">
                <a:solidFill>
                  <a:srgbClr val="FFFFFF"/>
                </a:solidFill>
                <a:latin typeface="Trebuchet MS"/>
                <a:cs typeface="Trebuchet MS"/>
              </a:rPr>
              <a:t>faced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some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Trebuchet MS"/>
                <a:cs typeface="Trebuchet MS"/>
              </a:rPr>
              <a:t>problems</a:t>
            </a:r>
            <a:r>
              <a:rPr dirty="0" sz="2800" spc="3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800" spc="135">
                <a:solidFill>
                  <a:srgbClr val="FFFFFF"/>
                </a:solidFill>
                <a:latin typeface="Trebuchet MS"/>
                <a:cs typeface="Trebuchet MS"/>
              </a:rPr>
              <a:t>positioning</a:t>
            </a:r>
            <a:r>
              <a:rPr dirty="0" sz="2800" spc="3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8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800" spc="3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dirty="0" sz="2800" spc="3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95">
                <a:solidFill>
                  <a:srgbClr val="FFFFFF"/>
                </a:solidFill>
                <a:latin typeface="Trebuchet MS"/>
                <a:cs typeface="Trebuchet MS"/>
              </a:rPr>
              <a:t>elements</a:t>
            </a:r>
            <a:r>
              <a:rPr dirty="0" sz="2800" spc="3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800" spc="3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800" spc="125">
                <a:solidFill>
                  <a:srgbClr val="FFFFFF"/>
                </a:solidFill>
                <a:latin typeface="Trebuchet MS"/>
                <a:cs typeface="Trebuchet MS"/>
              </a:rPr>
              <a:t>workspace.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2279903" y="2532887"/>
            <a:ext cx="10895965" cy="6115685"/>
            <a:chOff x="2279903" y="2532887"/>
            <a:chExt cx="10895965" cy="6115685"/>
          </a:xfrm>
        </p:grpSpPr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9903" y="2532887"/>
              <a:ext cx="8449055" cy="114909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10996" y="3059973"/>
              <a:ext cx="5264316" cy="5587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8455025" cy="10287000"/>
          </a:xfrm>
          <a:custGeom>
            <a:avLst/>
            <a:gdLst/>
            <a:ahLst/>
            <a:cxnLst/>
            <a:rect l="l" t="t" r="r" b="b"/>
            <a:pathLst>
              <a:path w="8455025" h="10287000">
                <a:moveTo>
                  <a:pt x="845502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4423054" y="0"/>
                </a:lnTo>
                <a:lnTo>
                  <a:pt x="8455028" y="1028699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 rot="20340000">
            <a:off x="421723" y="6403254"/>
            <a:ext cx="813835" cy="241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00"/>
              </a:lnSpc>
            </a:pPr>
            <a:r>
              <a:rPr dirty="0" sz="1900" spc="-35">
                <a:solidFill>
                  <a:srgbClr val="FFFFFF"/>
                </a:solidFill>
                <a:latin typeface="Lucida Sans Unicode"/>
                <a:cs typeface="Lucida Sans Unicode"/>
              </a:rPr>
              <a:t>Ranj</a:t>
            </a:r>
            <a:r>
              <a:rPr dirty="0" baseline="1461" sz="2850" spc="-52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endParaRPr baseline="1461" sz="2850">
              <a:latin typeface="Lucida Sans Unicode"/>
              <a:cs typeface="Lucida Sans Unicode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7751" y="5443980"/>
            <a:ext cx="4710249" cy="48387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556" y="314332"/>
            <a:ext cx="7978854" cy="9559896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9064021" y="5343506"/>
            <a:ext cx="47625" cy="2421255"/>
          </a:xfrm>
          <a:custGeom>
            <a:avLst/>
            <a:gdLst/>
            <a:ahLst/>
            <a:cxnLst/>
            <a:rect l="l" t="t" r="r" b="b"/>
            <a:pathLst>
              <a:path w="47625" h="2421254">
                <a:moveTo>
                  <a:pt x="47624" y="2421234"/>
                </a:moveTo>
                <a:lnTo>
                  <a:pt x="0" y="2421234"/>
                </a:lnTo>
                <a:lnTo>
                  <a:pt x="0" y="0"/>
                </a:lnTo>
                <a:lnTo>
                  <a:pt x="47624" y="0"/>
                </a:lnTo>
                <a:lnTo>
                  <a:pt x="47624" y="2421234"/>
                </a:lnTo>
                <a:close/>
              </a:path>
            </a:pathLst>
          </a:custGeom>
          <a:solidFill>
            <a:srgbClr val="2120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4322728" y="8534156"/>
            <a:ext cx="1634489" cy="277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50" i="1">
                <a:solidFill>
                  <a:srgbClr val="FFFFFF"/>
                </a:solidFill>
                <a:latin typeface="Trebuchet MS"/>
                <a:cs typeface="Trebuchet MS"/>
              </a:rPr>
              <a:t>Gerente</a:t>
            </a:r>
            <a:r>
              <a:rPr dirty="0" sz="1650" spc="6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50" spc="-10" i="1">
                <a:solidFill>
                  <a:srgbClr val="FFFFFF"/>
                </a:solidFill>
                <a:latin typeface="Trebuchet MS"/>
                <a:cs typeface="Trebuchet MS"/>
              </a:rPr>
              <a:t>General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Thank</a:t>
            </a:r>
            <a:r>
              <a:rPr dirty="0" spc="120"/>
              <a:t> </a:t>
            </a:r>
            <a:r>
              <a:rPr dirty="0" spc="-25"/>
              <a:t>You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8805449" y="4492964"/>
            <a:ext cx="4069715" cy="31730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3200" spc="35" b="1">
                <a:solidFill>
                  <a:srgbClr val="21201D"/>
                </a:solidFill>
                <a:latin typeface="Trebuchet MS"/>
                <a:cs typeface="Trebuchet MS"/>
              </a:rPr>
              <a:t>Team</a:t>
            </a:r>
            <a:endParaRPr sz="3200">
              <a:latin typeface="Trebuchet MS"/>
              <a:cs typeface="Trebuchet MS"/>
            </a:endParaRPr>
          </a:p>
          <a:p>
            <a:pPr marL="551815" marR="5080">
              <a:lnSpc>
                <a:spcPct val="137300"/>
              </a:lnSpc>
              <a:spcBef>
                <a:spcPts val="1555"/>
              </a:spcBef>
            </a:pPr>
            <a:r>
              <a:rPr dirty="0" sz="2350" spc="-10">
                <a:solidFill>
                  <a:srgbClr val="21201D"/>
                </a:solidFill>
                <a:latin typeface="Trebuchet MS"/>
                <a:cs typeface="Trebuchet MS"/>
              </a:rPr>
              <a:t>Piyush</a:t>
            </a:r>
            <a:r>
              <a:rPr dirty="0" sz="2350" spc="-165">
                <a:solidFill>
                  <a:srgbClr val="21201D"/>
                </a:solidFill>
                <a:latin typeface="Trebuchet MS"/>
                <a:cs typeface="Trebuchet MS"/>
              </a:rPr>
              <a:t> </a:t>
            </a:r>
            <a:r>
              <a:rPr dirty="0" sz="2350" spc="-10">
                <a:solidFill>
                  <a:srgbClr val="21201D"/>
                </a:solidFill>
                <a:latin typeface="Trebuchet MS"/>
                <a:cs typeface="Trebuchet MS"/>
              </a:rPr>
              <a:t>Singh(21104069) Prabhjot</a:t>
            </a:r>
            <a:r>
              <a:rPr dirty="0" sz="2350" spc="-125">
                <a:solidFill>
                  <a:srgbClr val="21201D"/>
                </a:solidFill>
                <a:latin typeface="Trebuchet MS"/>
                <a:cs typeface="Trebuchet MS"/>
              </a:rPr>
              <a:t> </a:t>
            </a:r>
            <a:r>
              <a:rPr dirty="0" sz="2350" spc="-10">
                <a:solidFill>
                  <a:srgbClr val="21201D"/>
                </a:solidFill>
                <a:latin typeface="Trebuchet MS"/>
                <a:cs typeface="Trebuchet MS"/>
              </a:rPr>
              <a:t>Kaur(21104070) </a:t>
            </a:r>
            <a:r>
              <a:rPr dirty="0" sz="2350">
                <a:solidFill>
                  <a:srgbClr val="21201D"/>
                </a:solidFill>
                <a:latin typeface="Trebuchet MS"/>
                <a:cs typeface="Trebuchet MS"/>
              </a:rPr>
              <a:t>Prince</a:t>
            </a:r>
            <a:r>
              <a:rPr dirty="0" sz="2350" spc="-85">
                <a:solidFill>
                  <a:srgbClr val="21201D"/>
                </a:solidFill>
                <a:latin typeface="Trebuchet MS"/>
                <a:cs typeface="Trebuchet MS"/>
              </a:rPr>
              <a:t> </a:t>
            </a:r>
            <a:r>
              <a:rPr dirty="0" sz="2350" spc="-10">
                <a:solidFill>
                  <a:srgbClr val="21201D"/>
                </a:solidFill>
                <a:latin typeface="Trebuchet MS"/>
                <a:cs typeface="Trebuchet MS"/>
              </a:rPr>
              <a:t>Binda(21104073) </a:t>
            </a:r>
            <a:r>
              <a:rPr dirty="0" sz="2350">
                <a:solidFill>
                  <a:srgbClr val="21201D"/>
                </a:solidFill>
                <a:latin typeface="Trebuchet MS"/>
                <a:cs typeface="Trebuchet MS"/>
              </a:rPr>
              <a:t>Prince</a:t>
            </a:r>
            <a:r>
              <a:rPr dirty="0" sz="2350" spc="-85">
                <a:solidFill>
                  <a:srgbClr val="21201D"/>
                </a:solidFill>
                <a:latin typeface="Trebuchet MS"/>
                <a:cs typeface="Trebuchet MS"/>
              </a:rPr>
              <a:t> </a:t>
            </a:r>
            <a:r>
              <a:rPr dirty="0" sz="2350" spc="-10">
                <a:solidFill>
                  <a:srgbClr val="21201D"/>
                </a:solidFill>
                <a:latin typeface="Trebuchet MS"/>
                <a:cs typeface="Trebuchet MS"/>
              </a:rPr>
              <a:t>Ranjan(21104074) </a:t>
            </a:r>
            <a:r>
              <a:rPr dirty="0" sz="2350" spc="-25">
                <a:solidFill>
                  <a:srgbClr val="21201D"/>
                </a:solidFill>
                <a:latin typeface="Trebuchet MS"/>
                <a:cs typeface="Trebuchet MS"/>
              </a:rPr>
              <a:t>Priyal</a:t>
            </a:r>
            <a:r>
              <a:rPr dirty="0" sz="2350" spc="-140">
                <a:solidFill>
                  <a:srgbClr val="21201D"/>
                </a:solidFill>
                <a:latin typeface="Trebuchet MS"/>
                <a:cs typeface="Trebuchet MS"/>
              </a:rPr>
              <a:t> </a:t>
            </a:r>
            <a:r>
              <a:rPr dirty="0" sz="2350" spc="-10">
                <a:solidFill>
                  <a:srgbClr val="21201D"/>
                </a:solidFill>
                <a:latin typeface="Trebuchet MS"/>
                <a:cs typeface="Trebuchet MS"/>
              </a:rPr>
              <a:t>Gangwal(21104075)</a:t>
            </a:r>
            <a:endParaRPr sz="2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4AA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PRABHJOT KAUR</dc:creator>
  <cp:keywords>DAF1DKxgXyk,BAFCcVavjBA</cp:keywords>
  <dc:title>Helical Antenna</dc:title>
  <dcterms:created xsi:type="dcterms:W3CDTF">2023-11-24T13:10:36Z</dcterms:created>
  <dcterms:modified xsi:type="dcterms:W3CDTF">2023-11-24T13:10:36Z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2023-11-24T00:00:00Z</vt:filetime>
  </property>
  <property fmtid="{D5CDD505-2E9C-101B-9397-08002B2CF9AE}" pid="3" name="Creator">
    <vt:lpwstr>Canva</vt:lpwstr>
  </property>
  <property fmtid="{D5CDD505-2E9C-101B-9397-08002B2CF9AE}" pid="4" name="LastSaved">
    <vt:filetime>2023-11-24T00:00:00Z</vt:filetime>
  </property>
  <property fmtid="{D5CDD505-2E9C-101B-9397-08002B2CF9AE}" pid="5" name="Producer">
    <vt:lpwstr>Canva</vt:lpwstr>
  </property>
</Properties>
</file>